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708" r:id="rId1"/>
  </p:sldMasterIdLst>
  <p:notesMasterIdLst>
    <p:notesMasterId r:id="rId47"/>
  </p:notesMasterIdLst>
  <p:handoutMasterIdLst>
    <p:handoutMasterId r:id="rId48"/>
  </p:handoutMasterIdLst>
  <p:sldIdLst>
    <p:sldId id="303" r:id="rId2"/>
    <p:sldId id="304" r:id="rId3"/>
    <p:sldId id="334" r:id="rId4"/>
    <p:sldId id="335" r:id="rId5"/>
    <p:sldId id="336" r:id="rId6"/>
    <p:sldId id="337" r:id="rId7"/>
    <p:sldId id="339" r:id="rId8"/>
    <p:sldId id="333" r:id="rId9"/>
    <p:sldId id="305" r:id="rId10"/>
    <p:sldId id="330" r:id="rId11"/>
    <p:sldId id="307" r:id="rId12"/>
    <p:sldId id="323" r:id="rId13"/>
    <p:sldId id="324" r:id="rId14"/>
    <p:sldId id="306" r:id="rId15"/>
    <p:sldId id="361" r:id="rId16"/>
    <p:sldId id="360" r:id="rId17"/>
    <p:sldId id="310" r:id="rId18"/>
    <p:sldId id="311" r:id="rId19"/>
    <p:sldId id="357" r:id="rId20"/>
    <p:sldId id="340" r:id="rId21"/>
    <p:sldId id="312" r:id="rId22"/>
    <p:sldId id="341" r:id="rId23"/>
    <p:sldId id="321" r:id="rId24"/>
    <p:sldId id="342" r:id="rId25"/>
    <p:sldId id="315" r:id="rId26"/>
    <p:sldId id="316" r:id="rId27"/>
    <p:sldId id="326" r:id="rId28"/>
    <p:sldId id="329" r:id="rId29"/>
    <p:sldId id="327" r:id="rId30"/>
    <p:sldId id="325" r:id="rId31"/>
    <p:sldId id="328" r:id="rId32"/>
    <p:sldId id="308" r:id="rId33"/>
    <p:sldId id="319" r:id="rId34"/>
    <p:sldId id="343" r:id="rId35"/>
    <p:sldId id="344" r:id="rId36"/>
    <p:sldId id="347" r:id="rId37"/>
    <p:sldId id="348" r:id="rId38"/>
    <p:sldId id="352" r:id="rId39"/>
    <p:sldId id="354" r:id="rId40"/>
    <p:sldId id="356" r:id="rId41"/>
    <p:sldId id="320" r:id="rId42"/>
    <p:sldId id="358" r:id="rId43"/>
    <p:sldId id="359" r:id="rId44"/>
    <p:sldId id="331" r:id="rId45"/>
    <p:sldId id="332" r:id="rId46"/>
  </p:sldIdLst>
  <p:sldSz cx="13004800" cy="9753600"/>
  <p:notesSz cx="6819900" cy="9931400"/>
  <p:embeddedFontLst>
    <p:embeddedFont>
      <p:font typeface="Droid Sans Mono Chess ASCII" panose="020B0609030804020204" pitchFamily="50" charset="0"/>
      <p:regular r:id="rId49"/>
    </p:embeddedFont>
    <p:embeddedFont>
      <p:font typeface="Arial Black" panose="020B0A04020102020204" pitchFamily="34" charset="0"/>
      <p:bold r:id="rId50"/>
    </p:embeddedFont>
    <p:embeddedFont>
      <p:font typeface="Eurostile" panose="020B0604020202020204"/>
      <p:regular r:id="rId51"/>
    </p:embeddedFont>
    <p:embeddedFont>
      <p:font typeface="Droid Sans Mono" panose="020B0609030804020204" pitchFamily="49" charset="0"/>
      <p:regular r:id="rId52"/>
    </p:embeddedFont>
    <p:embeddedFont>
      <p:font typeface="Calibri" panose="020F0502020204030204" pitchFamily="34" charset="0"/>
      <p:regular r:id="rId53"/>
      <p:bold r:id="rId54"/>
      <p:italic r:id="rId55"/>
      <p:boldItalic r:id="rId56"/>
    </p:embeddedFont>
    <p:embeddedFont>
      <p:font typeface="Wingdings 3" panose="05040102010807070707" pitchFamily="18" charset="2"/>
      <p:regular r:id="rId57"/>
    </p:embeddedFont>
    <p:embeddedFont>
      <p:font typeface="Bradley Hand ITC" panose="03070402050302030203" pitchFamily="66" charset="0"/>
      <p:regular r:id="rId58"/>
    </p:embeddedFont>
  </p:embeddedFontLst>
  <p:defaultTextStyle>
    <a:defPPr>
      <a:defRPr lang="de-DE"/>
    </a:defPPr>
    <a:lvl1pPr algn="l" rtl="0" eaLnBrk="0" fontAlgn="base" hangingPunct="0">
      <a:spcBef>
        <a:spcPct val="0"/>
      </a:spcBef>
      <a:spcAft>
        <a:spcPct val="0"/>
      </a:spcAft>
      <a:defRPr kern="1200">
        <a:solidFill>
          <a:schemeClr val="tx1"/>
        </a:solidFill>
        <a:latin typeface="Arial" pitchFamily="34" charset="0"/>
        <a:ea typeface="+mn-ea"/>
        <a:cs typeface="Arial" pitchFamily="34" charset="0"/>
      </a:defRPr>
    </a:lvl1pPr>
    <a:lvl2pPr marL="649288" indent="-192088" algn="l" rtl="0" eaLnBrk="0" fontAlgn="base" hangingPunct="0">
      <a:spcBef>
        <a:spcPct val="0"/>
      </a:spcBef>
      <a:spcAft>
        <a:spcPct val="0"/>
      </a:spcAft>
      <a:defRPr kern="1200">
        <a:solidFill>
          <a:schemeClr val="tx1"/>
        </a:solidFill>
        <a:latin typeface="Arial" pitchFamily="34" charset="0"/>
        <a:ea typeface="+mn-ea"/>
        <a:cs typeface="Arial" pitchFamily="34" charset="0"/>
      </a:defRPr>
    </a:lvl2pPr>
    <a:lvl3pPr marL="1300163" indent="-385763" algn="l" rtl="0" eaLnBrk="0" fontAlgn="base" hangingPunct="0">
      <a:spcBef>
        <a:spcPct val="0"/>
      </a:spcBef>
      <a:spcAft>
        <a:spcPct val="0"/>
      </a:spcAft>
      <a:defRPr kern="1200">
        <a:solidFill>
          <a:schemeClr val="tx1"/>
        </a:solidFill>
        <a:latin typeface="Arial" pitchFamily="34" charset="0"/>
        <a:ea typeface="+mn-ea"/>
        <a:cs typeface="Arial" pitchFamily="34" charset="0"/>
      </a:defRPr>
    </a:lvl3pPr>
    <a:lvl4pPr marL="1949450" indent="-577850" algn="l" rtl="0" eaLnBrk="0" fontAlgn="base" hangingPunct="0">
      <a:spcBef>
        <a:spcPct val="0"/>
      </a:spcBef>
      <a:spcAft>
        <a:spcPct val="0"/>
      </a:spcAft>
      <a:defRPr kern="1200">
        <a:solidFill>
          <a:schemeClr val="tx1"/>
        </a:solidFill>
        <a:latin typeface="Arial" pitchFamily="34" charset="0"/>
        <a:ea typeface="+mn-ea"/>
        <a:cs typeface="Arial" pitchFamily="34" charset="0"/>
      </a:defRPr>
    </a:lvl4pPr>
    <a:lvl5pPr marL="2600325" indent="-771525" algn="l" rtl="0" eaLnBrk="0" fontAlgn="base" hangingPunct="0">
      <a:spcBef>
        <a:spcPct val="0"/>
      </a:spcBef>
      <a:spcAft>
        <a:spcPct val="0"/>
      </a:spcAft>
      <a:defRPr kern="1200">
        <a:solidFill>
          <a:schemeClr val="tx1"/>
        </a:solidFill>
        <a:latin typeface="Arial" pitchFamily="34" charset="0"/>
        <a:ea typeface="+mn-ea"/>
        <a:cs typeface="Arial" pitchFamily="34" charset="0"/>
      </a:defRPr>
    </a:lvl5pPr>
    <a:lvl6pPr marL="2286000" algn="l" defTabSz="914400" rtl="0" eaLnBrk="1" latinLnBrk="0" hangingPunct="1">
      <a:defRPr kern="1200">
        <a:solidFill>
          <a:schemeClr val="tx1"/>
        </a:solidFill>
        <a:latin typeface="Arial" pitchFamily="34" charset="0"/>
        <a:ea typeface="+mn-ea"/>
        <a:cs typeface="Arial" pitchFamily="34" charset="0"/>
      </a:defRPr>
    </a:lvl6pPr>
    <a:lvl7pPr marL="2743200" algn="l" defTabSz="914400" rtl="0" eaLnBrk="1" latinLnBrk="0" hangingPunct="1">
      <a:defRPr kern="1200">
        <a:solidFill>
          <a:schemeClr val="tx1"/>
        </a:solidFill>
        <a:latin typeface="Arial" pitchFamily="34" charset="0"/>
        <a:ea typeface="+mn-ea"/>
        <a:cs typeface="Arial" pitchFamily="34" charset="0"/>
      </a:defRPr>
    </a:lvl7pPr>
    <a:lvl8pPr marL="3200400" algn="l" defTabSz="914400" rtl="0" eaLnBrk="1" latinLnBrk="0" hangingPunct="1">
      <a:defRPr kern="1200">
        <a:solidFill>
          <a:schemeClr val="tx1"/>
        </a:solidFill>
        <a:latin typeface="Arial" pitchFamily="34" charset="0"/>
        <a:ea typeface="+mn-ea"/>
        <a:cs typeface="Arial" pitchFamily="34" charset="0"/>
      </a:defRPr>
    </a:lvl8pPr>
    <a:lvl9pPr marL="3657600" algn="l" defTabSz="914400" rtl="0" eaLnBrk="1" latinLnBrk="0" hangingPunct="1">
      <a:defRPr kern="1200">
        <a:solidFill>
          <a:schemeClr val="tx1"/>
        </a:solidFill>
        <a:latin typeface="Arial" pitchFamily="34" charset="0"/>
        <a:ea typeface="+mn-ea"/>
        <a:cs typeface="Arial" pitchFamily="34" charset="0"/>
      </a:defRPr>
    </a:lvl9pPr>
  </p:defaultTextStyle>
  <p:extLst>
    <p:ext uri="{EFAFB233-063F-42B5-8137-9DF3F51BA10A}">
      <p15:sldGuideLst xmlns:p15="http://schemas.microsoft.com/office/powerpoint/2012/main" xmlns="">
        <p15:guide id="1" orient="horz" pos="3213">
          <p15:clr>
            <a:srgbClr val="A4A3A4"/>
          </p15:clr>
        </p15:guide>
        <p15:guide id="2" orient="horz" pos="865">
          <p15:clr>
            <a:srgbClr val="A4A3A4"/>
          </p15:clr>
        </p15:guide>
        <p15:guide id="3" orient="horz" pos="387">
          <p15:clr>
            <a:srgbClr val="A4A3A4"/>
          </p15:clr>
        </p15:guide>
        <p15:guide id="4" pos="4096">
          <p15:clr>
            <a:srgbClr val="A4A3A4"/>
          </p15:clr>
        </p15:guide>
        <p15:guide id="5" pos="307">
          <p15:clr>
            <a:srgbClr val="A4A3A4"/>
          </p15:clr>
        </p15:guide>
        <p15:guide id="6" pos="7885">
          <p15:clr>
            <a:srgbClr val="A4A3A4"/>
          </p15:clr>
        </p15:guide>
      </p15:sldGuideLst>
    </p:ext>
    <p:ext uri="{2D200454-40CA-4A62-9FC3-DE9A4176ACB9}">
      <p15:notesGuideLst xmlns:p15="http://schemas.microsoft.com/office/powerpoint/2012/main" xmlns="">
        <p15:guide id="1" orient="horz" pos="3128">
          <p15:clr>
            <a:srgbClr val="A4A3A4"/>
          </p15:clr>
        </p15:guide>
        <p15:guide id="2" pos="2149">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59B7A"/>
    <a:srgbClr val="C2E49C"/>
    <a:srgbClr val="707174"/>
    <a:srgbClr val="F9AB55"/>
    <a:srgbClr val="DB6207"/>
    <a:srgbClr val="FF9999"/>
    <a:srgbClr val="475365"/>
    <a:srgbClr val="F9CC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1415" autoAdjust="0"/>
    <p:restoredTop sz="84970" autoAdjust="0"/>
  </p:normalViewPr>
  <p:slideViewPr>
    <p:cSldViewPr snapToGrid="0">
      <p:cViewPr varScale="1">
        <p:scale>
          <a:sx n="44" d="100"/>
          <a:sy n="44" d="100"/>
        </p:scale>
        <p:origin x="-1147" y="-86"/>
      </p:cViewPr>
      <p:guideLst>
        <p:guide orient="horz" pos="3213"/>
        <p:guide orient="horz" pos="865"/>
        <p:guide orient="horz" pos="387"/>
        <p:guide pos="4096"/>
        <p:guide pos="307"/>
        <p:guide pos="7885"/>
      </p:guideLst>
    </p:cSldViewPr>
  </p:slideViewPr>
  <p:notesTextViewPr>
    <p:cViewPr>
      <p:scale>
        <a:sx n="100" d="100"/>
        <a:sy n="100" d="100"/>
      </p:scale>
      <p:origin x="0" y="0"/>
    </p:cViewPr>
  </p:notesTextViewPr>
  <p:sorterViewPr>
    <p:cViewPr>
      <p:scale>
        <a:sx n="70" d="100"/>
        <a:sy n="70" d="100"/>
      </p:scale>
      <p:origin x="0" y="0"/>
    </p:cViewPr>
  </p:sorterViewPr>
  <p:notesViewPr>
    <p:cSldViewPr snapToGrid="0">
      <p:cViewPr varScale="1">
        <p:scale>
          <a:sx n="72" d="100"/>
          <a:sy n="72" d="100"/>
        </p:scale>
        <p:origin x="-3258" y="-114"/>
      </p:cViewPr>
      <p:guideLst>
        <p:guide orient="horz" pos="3128"/>
        <p:guide pos="2149"/>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font" Target="fonts/font2.fntdata"/><Relationship Id="rId55" Type="http://schemas.openxmlformats.org/officeDocument/2006/relationships/font" Target="fonts/font7.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5.fntdata"/><Relationship Id="rId58" Type="http://schemas.openxmlformats.org/officeDocument/2006/relationships/font" Target="fonts/font10.fntdata"/><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handoutMaster" Target="handoutMasters/handoutMaster1.xml"/><Relationship Id="rId56" Type="http://schemas.openxmlformats.org/officeDocument/2006/relationships/font" Target="fonts/font8.fntdata"/><Relationship Id="rId8" Type="http://schemas.openxmlformats.org/officeDocument/2006/relationships/slide" Target="slides/slide7.xml"/><Relationship Id="rId51" Type="http://schemas.openxmlformats.org/officeDocument/2006/relationships/font" Target="fonts/font3.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6.fntdata"/><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fntdata"/><Relationship Id="rId57" Type="http://schemas.openxmlformats.org/officeDocument/2006/relationships/font" Target="fonts/font9.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4.fntdata"/><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bwMode="auto">
          <a:xfrm>
            <a:off x="0" y="0"/>
            <a:ext cx="2955925" cy="496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32" tIns="45717" rIns="91432" bIns="45717" numCol="1" anchor="t" anchorCtr="0" compatLnSpc="1">
            <a:prstTxWarp prst="textNoShape">
              <a:avLst/>
            </a:prstTxWarp>
          </a:bodyPr>
          <a:lstStyle>
            <a:lvl1pPr defTabSz="912813" eaLnBrk="1" hangingPunct="1">
              <a:defRPr sz="1200" smtClean="0"/>
            </a:lvl1pPr>
          </a:lstStyle>
          <a:p>
            <a:pPr>
              <a:defRPr/>
            </a:pPr>
            <a:endParaRPr lang="en-US" altLang="de-DE"/>
          </a:p>
        </p:txBody>
      </p:sp>
      <p:sp>
        <p:nvSpPr>
          <p:cNvPr id="3" name="Datumsplatzhalter 2"/>
          <p:cNvSpPr>
            <a:spLocks noGrp="1"/>
          </p:cNvSpPr>
          <p:nvPr>
            <p:ph type="dt" sz="quarter" idx="1"/>
          </p:nvPr>
        </p:nvSpPr>
        <p:spPr bwMode="auto">
          <a:xfrm>
            <a:off x="3862388" y="0"/>
            <a:ext cx="2955925" cy="496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32" tIns="45717" rIns="91432" bIns="45717" numCol="1" anchor="t" anchorCtr="0" compatLnSpc="1">
            <a:prstTxWarp prst="textNoShape">
              <a:avLst/>
            </a:prstTxWarp>
          </a:bodyPr>
          <a:lstStyle>
            <a:lvl1pPr algn="r" defTabSz="912813" eaLnBrk="1" hangingPunct="1">
              <a:defRPr sz="1200" smtClean="0"/>
            </a:lvl1pPr>
          </a:lstStyle>
          <a:p>
            <a:pPr>
              <a:defRPr/>
            </a:pPr>
            <a:fld id="{8799D890-3B36-4C31-9BB9-B993097FAF11}" type="datetimeFigureOut">
              <a:rPr lang="en-US" altLang="de-DE"/>
              <a:pPr>
                <a:defRPr/>
              </a:pPr>
              <a:t>2/26/2020</a:t>
            </a:fld>
            <a:endParaRPr lang="en-US" altLang="de-DE"/>
          </a:p>
        </p:txBody>
      </p:sp>
      <p:sp>
        <p:nvSpPr>
          <p:cNvPr id="4" name="Fußzeilenplatzhalter 3"/>
          <p:cNvSpPr>
            <a:spLocks noGrp="1"/>
          </p:cNvSpPr>
          <p:nvPr>
            <p:ph type="ftr" sz="quarter" idx="2"/>
          </p:nvPr>
        </p:nvSpPr>
        <p:spPr bwMode="auto">
          <a:xfrm>
            <a:off x="0" y="9432925"/>
            <a:ext cx="2955925" cy="496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32" tIns="45717" rIns="91432" bIns="45717" numCol="1" anchor="b" anchorCtr="0" compatLnSpc="1">
            <a:prstTxWarp prst="textNoShape">
              <a:avLst/>
            </a:prstTxWarp>
          </a:bodyPr>
          <a:lstStyle>
            <a:lvl1pPr defTabSz="912813" eaLnBrk="1" hangingPunct="1">
              <a:defRPr sz="1200" smtClean="0"/>
            </a:lvl1pPr>
          </a:lstStyle>
          <a:p>
            <a:pPr>
              <a:defRPr/>
            </a:pPr>
            <a:endParaRPr lang="en-US" altLang="de-DE"/>
          </a:p>
        </p:txBody>
      </p:sp>
      <p:sp>
        <p:nvSpPr>
          <p:cNvPr id="5" name="Foliennummernplatzhalter 4"/>
          <p:cNvSpPr>
            <a:spLocks noGrp="1"/>
          </p:cNvSpPr>
          <p:nvPr>
            <p:ph type="sldNum" sz="quarter" idx="3"/>
          </p:nvPr>
        </p:nvSpPr>
        <p:spPr bwMode="auto">
          <a:xfrm>
            <a:off x="3862388" y="9432925"/>
            <a:ext cx="2955925" cy="496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32" tIns="45717" rIns="91432" bIns="45717" numCol="1" anchor="b" anchorCtr="0" compatLnSpc="1">
            <a:prstTxWarp prst="textNoShape">
              <a:avLst/>
            </a:prstTxWarp>
          </a:bodyPr>
          <a:lstStyle>
            <a:lvl1pPr algn="r" defTabSz="912813" eaLnBrk="1" hangingPunct="1">
              <a:defRPr sz="1200" smtClean="0"/>
            </a:lvl1pPr>
          </a:lstStyle>
          <a:p>
            <a:pPr>
              <a:defRPr/>
            </a:pPr>
            <a:fld id="{ED1B2887-94E9-4D40-B943-231BD1957567}" type="slidenum">
              <a:rPr lang="en-US" altLang="de-DE"/>
              <a:pPr>
                <a:defRPr/>
              </a:pPr>
              <a:t>‹Nr.›</a:t>
            </a:fld>
            <a:endParaRPr lang="en-US" altLang="de-DE"/>
          </a:p>
        </p:txBody>
      </p:sp>
    </p:spTree>
    <p:extLst>
      <p:ext uri="{BB962C8B-B14F-4D97-AF65-F5344CB8AC3E}">
        <p14:creationId xmlns:p14="http://schemas.microsoft.com/office/powerpoint/2010/main" val="4207753867"/>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955925" cy="496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170" tIns="46585" rIns="93170" bIns="46585" numCol="1" anchor="t" anchorCtr="0" compatLnSpc="1">
            <a:prstTxWarp prst="textNoShape">
              <a:avLst/>
            </a:prstTxWarp>
          </a:bodyPr>
          <a:lstStyle>
            <a:lvl1pPr defTabSz="912813" eaLnBrk="1" hangingPunct="1">
              <a:defRPr sz="1200" smtClean="0"/>
            </a:lvl1pPr>
          </a:lstStyle>
          <a:p>
            <a:pPr>
              <a:defRPr/>
            </a:pPr>
            <a:endParaRPr lang="de-DE" altLang="de-DE"/>
          </a:p>
        </p:txBody>
      </p:sp>
      <p:sp>
        <p:nvSpPr>
          <p:cNvPr id="3075" name="Rectangle 3"/>
          <p:cNvSpPr>
            <a:spLocks noGrp="1" noChangeArrowheads="1"/>
          </p:cNvSpPr>
          <p:nvPr>
            <p:ph type="dt" idx="1"/>
          </p:nvPr>
        </p:nvSpPr>
        <p:spPr bwMode="auto">
          <a:xfrm>
            <a:off x="3862388" y="0"/>
            <a:ext cx="2955925" cy="496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170" tIns="46585" rIns="93170" bIns="46585" numCol="1" anchor="t" anchorCtr="0" compatLnSpc="1">
            <a:prstTxWarp prst="textNoShape">
              <a:avLst/>
            </a:prstTxWarp>
          </a:bodyPr>
          <a:lstStyle>
            <a:lvl1pPr algn="r" defTabSz="912813" eaLnBrk="1" hangingPunct="1">
              <a:defRPr sz="1200" smtClean="0"/>
            </a:lvl1pPr>
          </a:lstStyle>
          <a:p>
            <a:pPr>
              <a:defRPr/>
            </a:pPr>
            <a:endParaRPr lang="de-DE" altLang="de-DE"/>
          </a:p>
        </p:txBody>
      </p:sp>
      <p:sp>
        <p:nvSpPr>
          <p:cNvPr id="25604" name="Rectangle 4"/>
          <p:cNvSpPr>
            <a:spLocks noGrp="1" noRot="1" noChangeAspect="1" noChangeArrowheads="1" noTextEdit="1"/>
          </p:cNvSpPr>
          <p:nvPr>
            <p:ph type="sldImg" idx="2"/>
          </p:nvPr>
        </p:nvSpPr>
        <p:spPr bwMode="auto">
          <a:xfrm>
            <a:off x="927100" y="744538"/>
            <a:ext cx="4965700" cy="372427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77" name="Rectangle 5"/>
          <p:cNvSpPr>
            <a:spLocks noGrp="1" noChangeArrowheads="1"/>
          </p:cNvSpPr>
          <p:nvPr>
            <p:ph type="body" sz="quarter" idx="3"/>
          </p:nvPr>
        </p:nvSpPr>
        <p:spPr bwMode="auto">
          <a:xfrm>
            <a:off x="682625" y="4718050"/>
            <a:ext cx="5454650" cy="4468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170" tIns="46585" rIns="93170" bIns="46585" numCol="1" anchor="t" anchorCtr="0" compatLnSpc="1">
            <a:prstTxWarp prst="textNoShape">
              <a:avLst/>
            </a:prstTxWarp>
          </a:bodyPr>
          <a:lstStyle/>
          <a:p>
            <a:pPr lvl="0"/>
            <a:r>
              <a:rPr lang="de-DE" noProof="0" smtClean="0"/>
              <a:t>Textmasterformate durch Klicken bearbeiten</a:t>
            </a:r>
          </a:p>
          <a:p>
            <a:pPr lvl="1"/>
            <a:r>
              <a:rPr lang="de-DE" noProof="0" smtClean="0"/>
              <a:t>Zweite Ebene</a:t>
            </a:r>
          </a:p>
          <a:p>
            <a:pPr lvl="2"/>
            <a:r>
              <a:rPr lang="de-DE" noProof="0" smtClean="0"/>
              <a:t>Dritte Ebene</a:t>
            </a:r>
          </a:p>
          <a:p>
            <a:pPr lvl="3"/>
            <a:r>
              <a:rPr lang="de-DE" noProof="0" smtClean="0"/>
              <a:t>Vierte Ebene</a:t>
            </a:r>
          </a:p>
          <a:p>
            <a:pPr lvl="4"/>
            <a:r>
              <a:rPr lang="de-DE" noProof="0" smtClean="0"/>
              <a:t>Fünfte Ebene</a:t>
            </a:r>
          </a:p>
        </p:txBody>
      </p:sp>
      <p:sp>
        <p:nvSpPr>
          <p:cNvPr id="3078" name="Rectangle 6"/>
          <p:cNvSpPr>
            <a:spLocks noGrp="1" noChangeArrowheads="1"/>
          </p:cNvSpPr>
          <p:nvPr>
            <p:ph type="ftr" sz="quarter" idx="4"/>
          </p:nvPr>
        </p:nvSpPr>
        <p:spPr bwMode="auto">
          <a:xfrm>
            <a:off x="0" y="9432925"/>
            <a:ext cx="2955925" cy="496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170" tIns="46585" rIns="93170" bIns="46585" numCol="1" anchor="b" anchorCtr="0" compatLnSpc="1">
            <a:prstTxWarp prst="textNoShape">
              <a:avLst/>
            </a:prstTxWarp>
          </a:bodyPr>
          <a:lstStyle>
            <a:lvl1pPr defTabSz="912813" eaLnBrk="1" hangingPunct="1">
              <a:defRPr sz="1200" smtClean="0"/>
            </a:lvl1pPr>
          </a:lstStyle>
          <a:p>
            <a:pPr>
              <a:defRPr/>
            </a:pPr>
            <a:endParaRPr lang="de-DE" altLang="de-DE"/>
          </a:p>
        </p:txBody>
      </p:sp>
      <p:sp>
        <p:nvSpPr>
          <p:cNvPr id="3079" name="Rectangle 7"/>
          <p:cNvSpPr>
            <a:spLocks noGrp="1" noChangeArrowheads="1"/>
          </p:cNvSpPr>
          <p:nvPr>
            <p:ph type="sldNum" sz="quarter" idx="5"/>
          </p:nvPr>
        </p:nvSpPr>
        <p:spPr bwMode="auto">
          <a:xfrm>
            <a:off x="3862388" y="9432925"/>
            <a:ext cx="2955925" cy="496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170" tIns="46585" rIns="93170" bIns="46585" numCol="1" anchor="b" anchorCtr="0" compatLnSpc="1">
            <a:prstTxWarp prst="textNoShape">
              <a:avLst/>
            </a:prstTxWarp>
          </a:bodyPr>
          <a:lstStyle>
            <a:lvl1pPr algn="r" defTabSz="912813" eaLnBrk="1" hangingPunct="1">
              <a:defRPr sz="1200" smtClean="0"/>
            </a:lvl1pPr>
          </a:lstStyle>
          <a:p>
            <a:pPr>
              <a:defRPr/>
            </a:pPr>
            <a:fld id="{D47ADC95-7A91-4A3B-88CF-853D915EFCC5}" type="slidenum">
              <a:rPr lang="de-DE" altLang="de-DE"/>
              <a:pPr>
                <a:defRPr/>
              </a:pPr>
              <a:t>‹Nr.›</a:t>
            </a:fld>
            <a:endParaRPr lang="de-DE" altLang="de-DE"/>
          </a:p>
        </p:txBody>
      </p:sp>
    </p:spTree>
    <p:extLst>
      <p:ext uri="{BB962C8B-B14F-4D97-AF65-F5344CB8AC3E}">
        <p14:creationId xmlns:p14="http://schemas.microsoft.com/office/powerpoint/2010/main" val="2938450188"/>
      </p:ext>
    </p:extLst>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700" kern="1200">
        <a:solidFill>
          <a:schemeClr val="tx1"/>
        </a:solidFill>
        <a:latin typeface="Arial" charset="0"/>
        <a:ea typeface="+mn-ea"/>
        <a:cs typeface="+mn-cs"/>
      </a:defRPr>
    </a:lvl1pPr>
    <a:lvl2pPr marL="649288" algn="l" rtl="0" eaLnBrk="0" fontAlgn="base" hangingPunct="0">
      <a:spcBef>
        <a:spcPct val="30000"/>
      </a:spcBef>
      <a:spcAft>
        <a:spcPct val="0"/>
      </a:spcAft>
      <a:defRPr sz="1700" kern="1200">
        <a:solidFill>
          <a:schemeClr val="tx1"/>
        </a:solidFill>
        <a:latin typeface="Arial" charset="0"/>
        <a:ea typeface="+mn-ea"/>
        <a:cs typeface="+mn-cs"/>
      </a:defRPr>
    </a:lvl2pPr>
    <a:lvl3pPr marL="1300163" algn="l" rtl="0" eaLnBrk="0" fontAlgn="base" hangingPunct="0">
      <a:spcBef>
        <a:spcPct val="30000"/>
      </a:spcBef>
      <a:spcAft>
        <a:spcPct val="0"/>
      </a:spcAft>
      <a:defRPr sz="1700" kern="1200">
        <a:solidFill>
          <a:schemeClr val="tx1"/>
        </a:solidFill>
        <a:latin typeface="Arial" charset="0"/>
        <a:ea typeface="+mn-ea"/>
        <a:cs typeface="+mn-cs"/>
      </a:defRPr>
    </a:lvl3pPr>
    <a:lvl4pPr marL="1949450" algn="l" rtl="0" eaLnBrk="0" fontAlgn="base" hangingPunct="0">
      <a:spcBef>
        <a:spcPct val="30000"/>
      </a:spcBef>
      <a:spcAft>
        <a:spcPct val="0"/>
      </a:spcAft>
      <a:defRPr sz="1700" kern="1200">
        <a:solidFill>
          <a:schemeClr val="tx1"/>
        </a:solidFill>
        <a:latin typeface="Arial" charset="0"/>
        <a:ea typeface="+mn-ea"/>
        <a:cs typeface="+mn-cs"/>
      </a:defRPr>
    </a:lvl4pPr>
    <a:lvl5pPr marL="2600325" algn="l" rtl="0" eaLnBrk="0" fontAlgn="base" hangingPunct="0">
      <a:spcBef>
        <a:spcPct val="30000"/>
      </a:spcBef>
      <a:spcAft>
        <a:spcPct val="0"/>
      </a:spcAft>
      <a:defRPr sz="1700" kern="1200">
        <a:solidFill>
          <a:schemeClr val="tx1"/>
        </a:solidFill>
        <a:latin typeface="Arial" charset="0"/>
        <a:ea typeface="+mn-ea"/>
        <a:cs typeface="+mn-cs"/>
      </a:defRPr>
    </a:lvl5pPr>
    <a:lvl6pPr marL="3251149" algn="l" defTabSz="1300460" rtl="0" eaLnBrk="1" latinLnBrk="0" hangingPunct="1">
      <a:defRPr sz="1700" kern="1200">
        <a:solidFill>
          <a:schemeClr val="tx1"/>
        </a:solidFill>
        <a:latin typeface="+mn-lt"/>
        <a:ea typeface="+mn-ea"/>
        <a:cs typeface="+mn-cs"/>
      </a:defRPr>
    </a:lvl6pPr>
    <a:lvl7pPr marL="3901379" algn="l" defTabSz="1300460" rtl="0" eaLnBrk="1" latinLnBrk="0" hangingPunct="1">
      <a:defRPr sz="1700" kern="1200">
        <a:solidFill>
          <a:schemeClr val="tx1"/>
        </a:solidFill>
        <a:latin typeface="+mn-lt"/>
        <a:ea typeface="+mn-ea"/>
        <a:cs typeface="+mn-cs"/>
      </a:defRPr>
    </a:lvl7pPr>
    <a:lvl8pPr marL="4551609" algn="l" defTabSz="1300460" rtl="0" eaLnBrk="1" latinLnBrk="0" hangingPunct="1">
      <a:defRPr sz="1700" kern="1200">
        <a:solidFill>
          <a:schemeClr val="tx1"/>
        </a:solidFill>
        <a:latin typeface="+mn-lt"/>
        <a:ea typeface="+mn-ea"/>
        <a:cs typeface="+mn-cs"/>
      </a:defRPr>
    </a:lvl8pPr>
    <a:lvl9pPr marL="5201839" algn="l" defTabSz="1300460" rtl="0" eaLnBrk="1" latinLnBrk="0" hangingPunct="1">
      <a:defRPr sz="17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Folienbildplatzhalter 1"/>
          <p:cNvSpPr>
            <a:spLocks noGrp="1" noRot="1" noChangeAspect="1" noTextEdit="1"/>
          </p:cNvSpPr>
          <p:nvPr>
            <p:ph type="sldImg"/>
          </p:nvPr>
        </p:nvSpPr>
        <p:spPr>
          <a:ln/>
        </p:spPr>
      </p:sp>
      <p:sp>
        <p:nvSpPr>
          <p:cNvPr id="6147" name="Notizenplatzhalter 2"/>
          <p:cNvSpPr>
            <a:spLocks noGrp="1"/>
          </p:cNvSpPr>
          <p:nvPr>
            <p:ph type="body" idx="1"/>
          </p:nvPr>
        </p:nvSpPr>
        <p:spPr>
          <a:noFill/>
        </p:spPr>
        <p:txBody>
          <a:bodyPr/>
          <a:lstStyle/>
          <a:p>
            <a:r>
              <a:rPr lang="de-DE" altLang="en-US" smtClean="0">
                <a:latin typeface="Arial" panose="020B0604020202020204" pitchFamily="34" charset="0"/>
              </a:rPr>
              <a:t>+</a:t>
            </a:r>
            <a:endParaRPr lang="en-US" altLang="en-US" smtClean="0">
              <a:latin typeface="Arial" panose="020B0604020202020204" pitchFamily="34" charset="0"/>
            </a:endParaRPr>
          </a:p>
        </p:txBody>
      </p:sp>
      <p:sp>
        <p:nvSpPr>
          <p:cNvPr id="2" name="Datumsplatzhalter 1"/>
          <p:cNvSpPr>
            <a:spLocks noGrp="1"/>
          </p:cNvSpPr>
          <p:nvPr>
            <p:ph type="dt" sz="quarter" idx="1"/>
          </p:nvPr>
        </p:nvSpPr>
        <p:spPr/>
        <p:txBody>
          <a:bodyPr/>
          <a:lstStyle/>
          <a:p>
            <a:pPr>
              <a:defRPr/>
            </a:pPr>
            <a:fld id="{CE70CB38-6B3F-44F2-A43B-4BAFB7FF6495}" type="datetime1">
              <a:rPr lang="de-DE"/>
              <a:pPr>
                <a:defRPr/>
              </a:pPr>
              <a:t>26.02.2020</a:t>
            </a:fld>
            <a:endParaRPr lang="de-DE"/>
          </a:p>
        </p:txBody>
      </p:sp>
    </p:spTree>
    <p:extLst>
      <p:ext uri="{BB962C8B-B14F-4D97-AF65-F5344CB8AC3E}">
        <p14:creationId xmlns:p14="http://schemas.microsoft.com/office/powerpoint/2010/main" val="7385576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Tree>
    <p:extLst>
      <p:ext uri="{BB962C8B-B14F-4D97-AF65-F5344CB8AC3E}">
        <p14:creationId xmlns:p14="http://schemas.microsoft.com/office/powerpoint/2010/main" val="24342104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Tree>
    <p:extLst>
      <p:ext uri="{BB962C8B-B14F-4D97-AF65-F5344CB8AC3E}">
        <p14:creationId xmlns:p14="http://schemas.microsoft.com/office/powerpoint/2010/main" val="24342104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Tree>
    <p:extLst>
      <p:ext uri="{BB962C8B-B14F-4D97-AF65-F5344CB8AC3E}">
        <p14:creationId xmlns:p14="http://schemas.microsoft.com/office/powerpoint/2010/main" val="14342966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Tree>
    <p:extLst>
      <p:ext uri="{BB962C8B-B14F-4D97-AF65-F5344CB8AC3E}">
        <p14:creationId xmlns:p14="http://schemas.microsoft.com/office/powerpoint/2010/main" val="24342104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Tree>
    <p:extLst>
      <p:ext uri="{BB962C8B-B14F-4D97-AF65-F5344CB8AC3E}">
        <p14:creationId xmlns:p14="http://schemas.microsoft.com/office/powerpoint/2010/main" val="24342104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Tree>
    <p:extLst>
      <p:ext uri="{BB962C8B-B14F-4D97-AF65-F5344CB8AC3E}">
        <p14:creationId xmlns:p14="http://schemas.microsoft.com/office/powerpoint/2010/main" val="24342104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Tree>
    <p:extLst>
      <p:ext uri="{BB962C8B-B14F-4D97-AF65-F5344CB8AC3E}">
        <p14:creationId xmlns:p14="http://schemas.microsoft.com/office/powerpoint/2010/main" val="24342104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Tree>
    <p:extLst>
      <p:ext uri="{BB962C8B-B14F-4D97-AF65-F5344CB8AC3E}">
        <p14:creationId xmlns:p14="http://schemas.microsoft.com/office/powerpoint/2010/main" val="34330585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Tree>
    <p:extLst>
      <p:ext uri="{BB962C8B-B14F-4D97-AF65-F5344CB8AC3E}">
        <p14:creationId xmlns:p14="http://schemas.microsoft.com/office/powerpoint/2010/main" val="24342104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Tree>
    <p:extLst>
      <p:ext uri="{BB962C8B-B14F-4D97-AF65-F5344CB8AC3E}">
        <p14:creationId xmlns:p14="http://schemas.microsoft.com/office/powerpoint/2010/main" val="24342104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Tree>
    <p:extLst>
      <p:ext uri="{BB962C8B-B14F-4D97-AF65-F5344CB8AC3E}">
        <p14:creationId xmlns:p14="http://schemas.microsoft.com/office/powerpoint/2010/main" val="75221059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Tree>
    <p:extLst>
      <p:ext uri="{BB962C8B-B14F-4D97-AF65-F5344CB8AC3E}">
        <p14:creationId xmlns:p14="http://schemas.microsoft.com/office/powerpoint/2010/main" val="24342104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Tree>
    <p:extLst>
      <p:ext uri="{BB962C8B-B14F-4D97-AF65-F5344CB8AC3E}">
        <p14:creationId xmlns:p14="http://schemas.microsoft.com/office/powerpoint/2010/main" val="243421046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Tree>
    <p:extLst>
      <p:ext uri="{BB962C8B-B14F-4D97-AF65-F5344CB8AC3E}">
        <p14:creationId xmlns:p14="http://schemas.microsoft.com/office/powerpoint/2010/main" val="243421046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Tree>
    <p:extLst>
      <p:ext uri="{BB962C8B-B14F-4D97-AF65-F5344CB8AC3E}">
        <p14:creationId xmlns:p14="http://schemas.microsoft.com/office/powerpoint/2010/main" val="24342104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pPr>
              <a:defRPr/>
            </a:pPr>
            <a:fld id="{4FC4A9C9-5B5E-4D0D-B7A5-19480C8E63BB}" type="slidenum">
              <a:rPr lang="de-DE" smtClean="0"/>
              <a:pPr>
                <a:defRPr/>
              </a:pPr>
              <a:t>7</a:t>
            </a:fld>
            <a:endParaRPr lang="de-DE"/>
          </a:p>
        </p:txBody>
      </p:sp>
    </p:spTree>
    <p:extLst>
      <p:ext uri="{BB962C8B-B14F-4D97-AF65-F5344CB8AC3E}">
        <p14:creationId xmlns:p14="http://schemas.microsoft.com/office/powerpoint/2010/main" val="36706313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Tree>
    <p:extLst>
      <p:ext uri="{BB962C8B-B14F-4D97-AF65-F5344CB8AC3E}">
        <p14:creationId xmlns:p14="http://schemas.microsoft.com/office/powerpoint/2010/main" val="14753270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Tree>
    <p:extLst>
      <p:ext uri="{BB962C8B-B14F-4D97-AF65-F5344CB8AC3E}">
        <p14:creationId xmlns:p14="http://schemas.microsoft.com/office/powerpoint/2010/main" val="4798789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Tree>
    <p:extLst>
      <p:ext uri="{BB962C8B-B14F-4D97-AF65-F5344CB8AC3E}">
        <p14:creationId xmlns:p14="http://schemas.microsoft.com/office/powerpoint/2010/main" val="20789562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Tree>
    <p:extLst>
      <p:ext uri="{BB962C8B-B14F-4D97-AF65-F5344CB8AC3E}">
        <p14:creationId xmlns:p14="http://schemas.microsoft.com/office/powerpoint/2010/main" val="24342104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Tree>
    <p:extLst>
      <p:ext uri="{BB962C8B-B14F-4D97-AF65-F5344CB8AC3E}">
        <p14:creationId xmlns:p14="http://schemas.microsoft.com/office/powerpoint/2010/main" val="24342104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Tree>
    <p:extLst>
      <p:ext uri="{BB962C8B-B14F-4D97-AF65-F5344CB8AC3E}">
        <p14:creationId xmlns:p14="http://schemas.microsoft.com/office/powerpoint/2010/main" val="243421046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folie">
    <p:spTree>
      <p:nvGrpSpPr>
        <p:cNvPr id="1" name=""/>
        <p:cNvGrpSpPr/>
        <p:nvPr/>
      </p:nvGrpSpPr>
      <p:grpSpPr>
        <a:xfrm>
          <a:off x="0" y="0"/>
          <a:ext cx="0" cy="0"/>
          <a:chOff x="0" y="0"/>
          <a:chExt cx="0" cy="0"/>
        </a:xfrm>
      </p:grpSpPr>
      <p:pic>
        <p:nvPicPr>
          <p:cNvPr id="4" name="Picture 2" descr="\\smbsrv.validas\intranet\Validas\CorporateIdentity\ValidasLogos\vlogo300w.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12600" y="215900"/>
            <a:ext cx="781050"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Box 8"/>
          <p:cNvSpPr txBox="1">
            <a:spLocks noChangeArrowheads="1"/>
          </p:cNvSpPr>
          <p:nvPr/>
        </p:nvSpPr>
        <p:spPr bwMode="auto">
          <a:xfrm>
            <a:off x="9737725" y="9193213"/>
            <a:ext cx="277971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30046" tIns="65023" rIns="130046" bIns="65023">
            <a:spAutoFit/>
          </a:bodyPr>
          <a:lstStyle>
            <a:lvl1pPr defTabSz="1300163">
              <a:defRPr>
                <a:solidFill>
                  <a:schemeClr val="tx1"/>
                </a:solidFill>
                <a:latin typeface="Arial" pitchFamily="34" charset="0"/>
                <a:cs typeface="Arial" pitchFamily="34" charset="0"/>
              </a:defRPr>
            </a:lvl1pPr>
            <a:lvl2pPr marL="742950" indent="-285750" defTabSz="1300163">
              <a:defRPr>
                <a:solidFill>
                  <a:schemeClr val="tx1"/>
                </a:solidFill>
                <a:latin typeface="Arial" pitchFamily="34" charset="0"/>
                <a:cs typeface="Arial" pitchFamily="34" charset="0"/>
              </a:defRPr>
            </a:lvl2pPr>
            <a:lvl3pPr marL="1143000" indent="-228600" defTabSz="1300163">
              <a:defRPr>
                <a:solidFill>
                  <a:schemeClr val="tx1"/>
                </a:solidFill>
                <a:latin typeface="Arial" pitchFamily="34" charset="0"/>
                <a:cs typeface="Arial" pitchFamily="34" charset="0"/>
              </a:defRPr>
            </a:lvl3pPr>
            <a:lvl4pPr marL="1600200" indent="-228600" defTabSz="1300163">
              <a:defRPr>
                <a:solidFill>
                  <a:schemeClr val="tx1"/>
                </a:solidFill>
                <a:latin typeface="Arial" pitchFamily="34" charset="0"/>
                <a:cs typeface="Arial" pitchFamily="34" charset="0"/>
              </a:defRPr>
            </a:lvl4pPr>
            <a:lvl5pPr marL="2057400" indent="-228600" defTabSz="1300163">
              <a:defRPr>
                <a:solidFill>
                  <a:schemeClr val="tx1"/>
                </a:solidFill>
                <a:latin typeface="Arial" pitchFamily="34" charset="0"/>
                <a:cs typeface="Arial" pitchFamily="34" charset="0"/>
              </a:defRPr>
            </a:lvl5pPr>
            <a:lvl6pPr marL="2514600" indent="-228600" defTabSz="1300163"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1300163"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1300163"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1300163" eaLnBrk="0" fontAlgn="base" hangingPunct="0">
              <a:spcBef>
                <a:spcPct val="0"/>
              </a:spcBef>
              <a:spcAft>
                <a:spcPct val="0"/>
              </a:spcAft>
              <a:defRPr>
                <a:solidFill>
                  <a:schemeClr val="tx1"/>
                </a:solidFill>
                <a:latin typeface="Arial" pitchFamily="34" charset="0"/>
                <a:cs typeface="Arial" pitchFamily="34" charset="0"/>
              </a:defRPr>
            </a:lvl9pPr>
          </a:lstStyle>
          <a:p>
            <a:pPr algn="r" eaLnBrk="1" hangingPunct="1">
              <a:defRPr/>
            </a:pPr>
            <a:r>
              <a:rPr lang="de-DE" altLang="de-DE" sz="1400" b="1" smtClean="0">
                <a:solidFill>
                  <a:schemeClr val="bg2"/>
                </a:solidFill>
                <a:latin typeface="Calibri" pitchFamily="34" charset="0"/>
              </a:rPr>
              <a:t>Seite </a:t>
            </a:r>
            <a:fld id="{6C47C05D-7D50-4E6E-A68E-6ABAD0E2B528}" type="slidenum">
              <a:rPr lang="de-DE" altLang="de-DE" sz="1400" b="1" smtClean="0">
                <a:solidFill>
                  <a:schemeClr val="bg2"/>
                </a:solidFill>
                <a:latin typeface="Calibri" pitchFamily="34" charset="0"/>
              </a:rPr>
              <a:pPr algn="r" eaLnBrk="1" hangingPunct="1">
                <a:defRPr/>
              </a:pPr>
              <a:t>‹Nr.›</a:t>
            </a:fld>
            <a:endParaRPr lang="de-DE" altLang="de-DE" sz="1400" b="1" smtClean="0">
              <a:solidFill>
                <a:schemeClr val="bg2"/>
              </a:solidFill>
              <a:latin typeface="Calibri" pitchFamily="34" charset="0"/>
            </a:endParaRPr>
          </a:p>
        </p:txBody>
      </p:sp>
      <p:sp>
        <p:nvSpPr>
          <p:cNvPr id="6" name="Rechteck 5"/>
          <p:cNvSpPr>
            <a:spLocks noChangeArrowheads="1"/>
          </p:cNvSpPr>
          <p:nvPr/>
        </p:nvSpPr>
        <p:spPr bwMode="auto">
          <a:xfrm>
            <a:off x="487363" y="9193213"/>
            <a:ext cx="1054100"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30046" tIns="65023" rIns="130046" bIns="65023">
            <a:spAutoFit/>
          </a:bodyPr>
          <a:lstStyle>
            <a:lvl1pPr defTabSz="1300163">
              <a:defRPr>
                <a:solidFill>
                  <a:schemeClr val="tx1"/>
                </a:solidFill>
                <a:latin typeface="Arial" pitchFamily="34" charset="0"/>
                <a:cs typeface="Arial" pitchFamily="34" charset="0"/>
              </a:defRPr>
            </a:lvl1pPr>
            <a:lvl2pPr marL="742950" indent="-285750" defTabSz="1300163">
              <a:defRPr>
                <a:solidFill>
                  <a:schemeClr val="tx1"/>
                </a:solidFill>
                <a:latin typeface="Arial" pitchFamily="34" charset="0"/>
                <a:cs typeface="Arial" pitchFamily="34" charset="0"/>
              </a:defRPr>
            </a:lvl2pPr>
            <a:lvl3pPr marL="1143000" indent="-228600" defTabSz="1300163">
              <a:defRPr>
                <a:solidFill>
                  <a:schemeClr val="tx1"/>
                </a:solidFill>
                <a:latin typeface="Arial" pitchFamily="34" charset="0"/>
                <a:cs typeface="Arial" pitchFamily="34" charset="0"/>
              </a:defRPr>
            </a:lvl3pPr>
            <a:lvl4pPr marL="1600200" indent="-228600" defTabSz="1300163">
              <a:defRPr>
                <a:solidFill>
                  <a:schemeClr val="tx1"/>
                </a:solidFill>
                <a:latin typeface="Arial" pitchFamily="34" charset="0"/>
                <a:cs typeface="Arial" pitchFamily="34" charset="0"/>
              </a:defRPr>
            </a:lvl4pPr>
            <a:lvl5pPr marL="2057400" indent="-228600" defTabSz="1300163">
              <a:defRPr>
                <a:solidFill>
                  <a:schemeClr val="tx1"/>
                </a:solidFill>
                <a:latin typeface="Arial" pitchFamily="34" charset="0"/>
                <a:cs typeface="Arial" pitchFamily="34" charset="0"/>
              </a:defRPr>
            </a:lvl5pPr>
            <a:lvl6pPr marL="2514600" indent="-228600" defTabSz="1300163"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1300163"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1300163"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1300163"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defRPr/>
            </a:pPr>
            <a:r>
              <a:rPr lang="de-DE" altLang="en-US" sz="1400" b="1" smtClean="0">
                <a:solidFill>
                  <a:schemeClr val="bg2"/>
                </a:solidFill>
                <a:latin typeface="Calibri" pitchFamily="34" charset="0"/>
              </a:rPr>
              <a:t>Validas AG</a:t>
            </a:r>
            <a:endParaRPr lang="de-DE" altLang="en-US" sz="1400" smtClean="0">
              <a:solidFill>
                <a:schemeClr val="bg2"/>
              </a:solidFill>
              <a:latin typeface="Calibri" pitchFamily="34" charset="0"/>
            </a:endParaRPr>
          </a:p>
        </p:txBody>
      </p:sp>
      <p:sp>
        <p:nvSpPr>
          <p:cNvPr id="8" name="Titel 1"/>
          <p:cNvSpPr>
            <a:spLocks noGrp="1"/>
          </p:cNvSpPr>
          <p:nvPr>
            <p:ph type="title"/>
          </p:nvPr>
        </p:nvSpPr>
        <p:spPr>
          <a:xfrm>
            <a:off x="492196" y="7202312"/>
            <a:ext cx="11054080" cy="1937173"/>
          </a:xfrm>
          <a:prstGeom prst="rect">
            <a:avLst/>
          </a:prstGeom>
        </p:spPr>
        <p:txBody>
          <a:bodyPr lIns="130046" tIns="65023" rIns="130046" bIns="65023" anchor="t"/>
          <a:lstStyle>
            <a:lvl1pPr algn="l">
              <a:defRPr sz="5600" b="1" cap="none"/>
            </a:lvl1pPr>
          </a:lstStyle>
          <a:p>
            <a:r>
              <a:rPr lang="de-DE" smtClean="0"/>
              <a:t>Titelmasterformat durch Klicken bearbeiten</a:t>
            </a:r>
            <a:endParaRPr lang="de-DE" dirty="0"/>
          </a:p>
        </p:txBody>
      </p:sp>
      <p:sp>
        <p:nvSpPr>
          <p:cNvPr id="9" name="Textplatzhalter 2"/>
          <p:cNvSpPr>
            <a:spLocks noGrp="1"/>
          </p:cNvSpPr>
          <p:nvPr>
            <p:ph type="body" idx="1"/>
          </p:nvPr>
        </p:nvSpPr>
        <p:spPr>
          <a:xfrm>
            <a:off x="485423" y="5067583"/>
            <a:ext cx="11054080" cy="2133599"/>
          </a:xfrm>
          <a:prstGeom prst="rect">
            <a:avLst/>
          </a:prstGeom>
        </p:spPr>
        <p:txBody>
          <a:bodyPr lIns="130046" tIns="65023" rIns="130046" bIns="65023" anchor="b"/>
          <a:lstStyle>
            <a:lvl1pPr marL="0" indent="0">
              <a:buNone/>
              <a:defRPr sz="2800" b="1">
                <a:solidFill>
                  <a:schemeClr val="bg2"/>
                </a:solidFill>
              </a:defRPr>
            </a:lvl1pPr>
            <a:lvl2pPr marL="650230" indent="0">
              <a:buNone/>
              <a:defRPr sz="2600"/>
            </a:lvl2pPr>
            <a:lvl3pPr marL="1300460" indent="0">
              <a:buNone/>
              <a:defRPr sz="2300"/>
            </a:lvl3pPr>
            <a:lvl4pPr marL="1950690" indent="0">
              <a:buNone/>
              <a:defRPr sz="2000"/>
            </a:lvl4pPr>
            <a:lvl5pPr marL="2600919" indent="0">
              <a:buNone/>
              <a:defRPr sz="2000"/>
            </a:lvl5pPr>
            <a:lvl6pPr marL="3251149" indent="0">
              <a:buNone/>
              <a:defRPr sz="2000"/>
            </a:lvl6pPr>
            <a:lvl7pPr marL="3901379" indent="0">
              <a:buNone/>
              <a:defRPr sz="2000"/>
            </a:lvl7pPr>
            <a:lvl8pPr marL="4551609" indent="0">
              <a:buNone/>
              <a:defRPr sz="2000"/>
            </a:lvl8pPr>
            <a:lvl9pPr marL="5201839" indent="0">
              <a:buNone/>
              <a:defRPr sz="2000"/>
            </a:lvl9pPr>
          </a:lstStyle>
          <a:p>
            <a:pPr lvl="0"/>
            <a:r>
              <a:rPr lang="de-DE" smtClean="0"/>
              <a:t>Textmasterformate durch Klicken bearbeiten</a:t>
            </a:r>
          </a:p>
        </p:txBody>
      </p:sp>
    </p:spTree>
    <p:extLst>
      <p:ext uri="{BB962C8B-B14F-4D97-AF65-F5344CB8AC3E}">
        <p14:creationId xmlns:p14="http://schemas.microsoft.com/office/powerpoint/2010/main" val="24570074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 und Inhalt">
    <p:spTree>
      <p:nvGrpSpPr>
        <p:cNvPr id="1" name=""/>
        <p:cNvGrpSpPr/>
        <p:nvPr/>
      </p:nvGrpSpPr>
      <p:grpSpPr>
        <a:xfrm>
          <a:off x="0" y="0"/>
          <a:ext cx="0" cy="0"/>
          <a:chOff x="0" y="0"/>
          <a:chExt cx="0" cy="0"/>
        </a:xfrm>
      </p:grpSpPr>
      <p:sp>
        <p:nvSpPr>
          <p:cNvPr id="4" name="Text Box 8"/>
          <p:cNvSpPr txBox="1">
            <a:spLocks noChangeArrowheads="1"/>
          </p:cNvSpPr>
          <p:nvPr/>
        </p:nvSpPr>
        <p:spPr bwMode="auto">
          <a:xfrm>
            <a:off x="9737725" y="9193213"/>
            <a:ext cx="277971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30046" tIns="65023" rIns="130046" bIns="65023">
            <a:spAutoFit/>
          </a:bodyPr>
          <a:lstStyle>
            <a:lvl1pPr defTabSz="1300163">
              <a:defRPr>
                <a:solidFill>
                  <a:schemeClr val="tx1"/>
                </a:solidFill>
                <a:latin typeface="Arial" pitchFamily="34" charset="0"/>
                <a:cs typeface="Arial" pitchFamily="34" charset="0"/>
              </a:defRPr>
            </a:lvl1pPr>
            <a:lvl2pPr marL="742950" indent="-285750" defTabSz="1300163">
              <a:defRPr>
                <a:solidFill>
                  <a:schemeClr val="tx1"/>
                </a:solidFill>
                <a:latin typeface="Arial" pitchFamily="34" charset="0"/>
                <a:cs typeface="Arial" pitchFamily="34" charset="0"/>
              </a:defRPr>
            </a:lvl2pPr>
            <a:lvl3pPr marL="1143000" indent="-228600" defTabSz="1300163">
              <a:defRPr>
                <a:solidFill>
                  <a:schemeClr val="tx1"/>
                </a:solidFill>
                <a:latin typeface="Arial" pitchFamily="34" charset="0"/>
                <a:cs typeface="Arial" pitchFamily="34" charset="0"/>
              </a:defRPr>
            </a:lvl3pPr>
            <a:lvl4pPr marL="1600200" indent="-228600" defTabSz="1300163">
              <a:defRPr>
                <a:solidFill>
                  <a:schemeClr val="tx1"/>
                </a:solidFill>
                <a:latin typeface="Arial" pitchFamily="34" charset="0"/>
                <a:cs typeface="Arial" pitchFamily="34" charset="0"/>
              </a:defRPr>
            </a:lvl4pPr>
            <a:lvl5pPr marL="2057400" indent="-228600" defTabSz="1300163">
              <a:defRPr>
                <a:solidFill>
                  <a:schemeClr val="tx1"/>
                </a:solidFill>
                <a:latin typeface="Arial" pitchFamily="34" charset="0"/>
                <a:cs typeface="Arial" pitchFamily="34" charset="0"/>
              </a:defRPr>
            </a:lvl5pPr>
            <a:lvl6pPr marL="2514600" indent="-228600" defTabSz="1300163"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1300163"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1300163"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1300163" eaLnBrk="0" fontAlgn="base" hangingPunct="0">
              <a:spcBef>
                <a:spcPct val="0"/>
              </a:spcBef>
              <a:spcAft>
                <a:spcPct val="0"/>
              </a:spcAft>
              <a:defRPr>
                <a:solidFill>
                  <a:schemeClr val="tx1"/>
                </a:solidFill>
                <a:latin typeface="Arial" pitchFamily="34" charset="0"/>
                <a:cs typeface="Arial" pitchFamily="34" charset="0"/>
              </a:defRPr>
            </a:lvl9pPr>
          </a:lstStyle>
          <a:p>
            <a:pPr algn="r" eaLnBrk="1" hangingPunct="1">
              <a:defRPr/>
            </a:pPr>
            <a:r>
              <a:rPr lang="de-DE" altLang="de-DE" sz="1400" b="1" smtClean="0">
                <a:solidFill>
                  <a:schemeClr val="bg2"/>
                </a:solidFill>
                <a:latin typeface="Calibri" pitchFamily="34" charset="0"/>
              </a:rPr>
              <a:t>Page </a:t>
            </a:r>
            <a:fld id="{2ECDCB2B-36FA-489A-8172-417ADCAF04A6}" type="slidenum">
              <a:rPr lang="de-DE" altLang="de-DE" sz="1400" b="1" smtClean="0">
                <a:solidFill>
                  <a:schemeClr val="bg2"/>
                </a:solidFill>
                <a:latin typeface="Calibri" pitchFamily="34" charset="0"/>
              </a:rPr>
              <a:pPr algn="r" eaLnBrk="1" hangingPunct="1">
                <a:defRPr/>
              </a:pPr>
              <a:t>‹Nr.›</a:t>
            </a:fld>
            <a:endParaRPr lang="de-DE" altLang="de-DE" sz="1400" b="1" smtClean="0">
              <a:solidFill>
                <a:schemeClr val="bg2"/>
              </a:solidFill>
              <a:latin typeface="Calibri" pitchFamily="34" charset="0"/>
            </a:endParaRPr>
          </a:p>
        </p:txBody>
      </p:sp>
      <p:sp>
        <p:nvSpPr>
          <p:cNvPr id="5" name="Rechteck 4"/>
          <p:cNvSpPr>
            <a:spLocks noChangeArrowheads="1"/>
          </p:cNvSpPr>
          <p:nvPr/>
        </p:nvSpPr>
        <p:spPr bwMode="auto">
          <a:xfrm>
            <a:off x="487363" y="9193213"/>
            <a:ext cx="1055687"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30046" tIns="65023" rIns="130046" bIns="65023">
            <a:spAutoFit/>
          </a:bodyPr>
          <a:lstStyle>
            <a:lvl1pPr defTabSz="1300163">
              <a:defRPr>
                <a:solidFill>
                  <a:schemeClr val="tx1"/>
                </a:solidFill>
                <a:latin typeface="Arial" pitchFamily="34" charset="0"/>
                <a:cs typeface="Arial" pitchFamily="34" charset="0"/>
              </a:defRPr>
            </a:lvl1pPr>
            <a:lvl2pPr marL="742950" indent="-285750" defTabSz="1300163">
              <a:defRPr>
                <a:solidFill>
                  <a:schemeClr val="tx1"/>
                </a:solidFill>
                <a:latin typeface="Arial" pitchFamily="34" charset="0"/>
                <a:cs typeface="Arial" pitchFamily="34" charset="0"/>
              </a:defRPr>
            </a:lvl2pPr>
            <a:lvl3pPr marL="1143000" indent="-228600" defTabSz="1300163">
              <a:defRPr>
                <a:solidFill>
                  <a:schemeClr val="tx1"/>
                </a:solidFill>
                <a:latin typeface="Arial" pitchFamily="34" charset="0"/>
                <a:cs typeface="Arial" pitchFamily="34" charset="0"/>
              </a:defRPr>
            </a:lvl3pPr>
            <a:lvl4pPr marL="1600200" indent="-228600" defTabSz="1300163">
              <a:defRPr>
                <a:solidFill>
                  <a:schemeClr val="tx1"/>
                </a:solidFill>
                <a:latin typeface="Arial" pitchFamily="34" charset="0"/>
                <a:cs typeface="Arial" pitchFamily="34" charset="0"/>
              </a:defRPr>
            </a:lvl4pPr>
            <a:lvl5pPr marL="2057400" indent="-228600" defTabSz="1300163">
              <a:defRPr>
                <a:solidFill>
                  <a:schemeClr val="tx1"/>
                </a:solidFill>
                <a:latin typeface="Arial" pitchFamily="34" charset="0"/>
                <a:cs typeface="Arial" pitchFamily="34" charset="0"/>
              </a:defRPr>
            </a:lvl5pPr>
            <a:lvl6pPr marL="2514600" indent="-228600" defTabSz="1300163"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1300163"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1300163"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1300163"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defRPr/>
            </a:pPr>
            <a:r>
              <a:rPr lang="de-DE" altLang="en-US" sz="1400" b="1" smtClean="0">
                <a:solidFill>
                  <a:schemeClr val="bg2"/>
                </a:solidFill>
                <a:latin typeface="Calibri" pitchFamily="34" charset="0"/>
              </a:rPr>
              <a:t>Validas AG</a:t>
            </a:r>
            <a:endParaRPr lang="de-DE" altLang="en-US" sz="1400" smtClean="0">
              <a:solidFill>
                <a:schemeClr val="bg2"/>
              </a:solidFill>
              <a:latin typeface="Calibri" pitchFamily="34" charset="0"/>
            </a:endParaRPr>
          </a:p>
        </p:txBody>
      </p:sp>
      <p:pic>
        <p:nvPicPr>
          <p:cNvPr id="6" name="Picture 2" descr="\\smbsrv.validas\intranet\Validas\CorporateIdentity\ValidasLogos\vlogo300w.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12600" y="215900"/>
            <a:ext cx="781050"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el 1"/>
          <p:cNvSpPr>
            <a:spLocks noGrp="1"/>
          </p:cNvSpPr>
          <p:nvPr>
            <p:ph type="title"/>
          </p:nvPr>
        </p:nvSpPr>
        <p:spPr>
          <a:xfrm>
            <a:off x="442800" y="93600"/>
            <a:ext cx="10742508" cy="939600"/>
          </a:xfrm>
          <a:prstGeom prst="rect">
            <a:avLst/>
          </a:prstGeom>
        </p:spPr>
        <p:txBody>
          <a:bodyPr lIns="0" tIns="65023" rIns="130046" bIns="65023"/>
          <a:lstStyle>
            <a:lvl1pPr algn="l">
              <a:defRPr sz="5600" b="1">
                <a:solidFill>
                  <a:schemeClr val="tx1"/>
                </a:solidFill>
                <a:latin typeface="+mj-lt"/>
              </a:defRPr>
            </a:lvl1pPr>
          </a:lstStyle>
          <a:p>
            <a:r>
              <a:rPr lang="de-DE" dirty="0" smtClean="0"/>
              <a:t>Titelmasterformat durch Klicken bearbeiten</a:t>
            </a:r>
            <a:endParaRPr lang="de-DE" dirty="0"/>
          </a:p>
        </p:txBody>
      </p:sp>
      <p:sp>
        <p:nvSpPr>
          <p:cNvPr id="3" name="Inhaltsplatzhalter 2"/>
          <p:cNvSpPr>
            <a:spLocks noGrp="1"/>
          </p:cNvSpPr>
          <p:nvPr>
            <p:ph idx="1"/>
          </p:nvPr>
        </p:nvSpPr>
        <p:spPr>
          <a:xfrm>
            <a:off x="487680" y="1372730"/>
            <a:ext cx="12029440" cy="7301653"/>
          </a:xfrm>
          <a:prstGeom prst="rect">
            <a:avLst/>
          </a:prstGeom>
        </p:spPr>
        <p:txBody>
          <a:bodyPr lIns="130046" tIns="65023" rIns="130046" bIns="65023"/>
          <a:lstStyle>
            <a:lvl1pPr>
              <a:buFont typeface="Wingdings 3" pitchFamily="18" charset="2"/>
              <a:buChar char=""/>
              <a:defRPr sz="2800" b="1" spc="0">
                <a:latin typeface="+mn-lt"/>
              </a:defRPr>
            </a:lvl1pPr>
            <a:lvl2pPr>
              <a:buFont typeface="Calibri" pitchFamily="34" charset="0"/>
              <a:buChar char="–"/>
              <a:defRPr sz="2800" spc="0">
                <a:latin typeface="+mn-lt"/>
              </a:defRPr>
            </a:lvl2pPr>
            <a:lvl3pPr>
              <a:defRPr sz="2400" spc="0">
                <a:latin typeface="+mn-lt"/>
              </a:defRPr>
            </a:lvl3pPr>
            <a:lvl4pPr>
              <a:defRPr sz="2000" spc="0">
                <a:latin typeface="+mn-lt"/>
              </a:defRPr>
            </a:lvl4pPr>
            <a:lvl5pPr>
              <a:defRPr sz="1800" spc="0">
                <a:latin typeface="+mn-lt"/>
              </a:defRPr>
            </a:lvl5pPr>
          </a:lstStyle>
          <a:p>
            <a:pPr lvl="0"/>
            <a:r>
              <a:rPr lang="de-DE" dirty="0" smtClean="0"/>
              <a:t>Textmasterformate durch Klicken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DE" dirty="0"/>
          </a:p>
        </p:txBody>
      </p:sp>
    </p:spTree>
    <p:extLst>
      <p:ext uri="{BB962C8B-B14F-4D97-AF65-F5344CB8AC3E}">
        <p14:creationId xmlns:p14="http://schemas.microsoft.com/office/powerpoint/2010/main" val="495264540"/>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4459" r:id="rId1"/>
    <p:sldLayoutId id="2147484460" r:id="rId2"/>
  </p:sldLayoutIdLst>
  <p:hf sldNum="0" hdr="0" ftr="0" dt="0"/>
  <p:txStyles>
    <p:titleStyle>
      <a:lvl1pPr algn="ctr" rtl="0" eaLnBrk="0" fontAlgn="base" hangingPunct="0">
        <a:spcBef>
          <a:spcPct val="0"/>
        </a:spcBef>
        <a:spcAft>
          <a:spcPct val="0"/>
        </a:spcAft>
        <a:defRPr sz="6300">
          <a:solidFill>
            <a:schemeClr val="tx2"/>
          </a:solidFill>
          <a:latin typeface="+mj-lt"/>
          <a:ea typeface="+mj-ea"/>
          <a:cs typeface="+mj-cs"/>
        </a:defRPr>
      </a:lvl1pPr>
      <a:lvl2pPr algn="ctr" rtl="0" eaLnBrk="0" fontAlgn="base" hangingPunct="0">
        <a:spcBef>
          <a:spcPct val="0"/>
        </a:spcBef>
        <a:spcAft>
          <a:spcPct val="0"/>
        </a:spcAft>
        <a:defRPr sz="6300">
          <a:solidFill>
            <a:schemeClr val="tx2"/>
          </a:solidFill>
          <a:latin typeface="Calibri" pitchFamily="34" charset="0"/>
        </a:defRPr>
      </a:lvl2pPr>
      <a:lvl3pPr algn="ctr" rtl="0" eaLnBrk="0" fontAlgn="base" hangingPunct="0">
        <a:spcBef>
          <a:spcPct val="0"/>
        </a:spcBef>
        <a:spcAft>
          <a:spcPct val="0"/>
        </a:spcAft>
        <a:defRPr sz="6300">
          <a:solidFill>
            <a:schemeClr val="tx2"/>
          </a:solidFill>
          <a:latin typeface="Calibri" pitchFamily="34" charset="0"/>
        </a:defRPr>
      </a:lvl3pPr>
      <a:lvl4pPr algn="ctr" rtl="0" eaLnBrk="0" fontAlgn="base" hangingPunct="0">
        <a:spcBef>
          <a:spcPct val="0"/>
        </a:spcBef>
        <a:spcAft>
          <a:spcPct val="0"/>
        </a:spcAft>
        <a:defRPr sz="6300">
          <a:solidFill>
            <a:schemeClr val="tx2"/>
          </a:solidFill>
          <a:latin typeface="Calibri" pitchFamily="34" charset="0"/>
        </a:defRPr>
      </a:lvl4pPr>
      <a:lvl5pPr algn="ctr" rtl="0" eaLnBrk="0" fontAlgn="base" hangingPunct="0">
        <a:spcBef>
          <a:spcPct val="0"/>
        </a:spcBef>
        <a:spcAft>
          <a:spcPct val="0"/>
        </a:spcAft>
        <a:defRPr sz="6300">
          <a:solidFill>
            <a:schemeClr val="tx2"/>
          </a:solidFill>
          <a:latin typeface="Calibri" pitchFamily="34" charset="0"/>
        </a:defRPr>
      </a:lvl5pPr>
      <a:lvl6pPr marL="650230" algn="ctr" rtl="0" eaLnBrk="1" fontAlgn="base" hangingPunct="1">
        <a:spcBef>
          <a:spcPct val="0"/>
        </a:spcBef>
        <a:spcAft>
          <a:spcPct val="0"/>
        </a:spcAft>
        <a:defRPr sz="6300">
          <a:solidFill>
            <a:schemeClr val="tx2"/>
          </a:solidFill>
          <a:latin typeface="Arial" charset="0"/>
        </a:defRPr>
      </a:lvl6pPr>
      <a:lvl7pPr marL="1300460" algn="ctr" rtl="0" eaLnBrk="1" fontAlgn="base" hangingPunct="1">
        <a:spcBef>
          <a:spcPct val="0"/>
        </a:spcBef>
        <a:spcAft>
          <a:spcPct val="0"/>
        </a:spcAft>
        <a:defRPr sz="6300">
          <a:solidFill>
            <a:schemeClr val="tx2"/>
          </a:solidFill>
          <a:latin typeface="Arial" charset="0"/>
        </a:defRPr>
      </a:lvl7pPr>
      <a:lvl8pPr marL="1950690" algn="ctr" rtl="0" eaLnBrk="1" fontAlgn="base" hangingPunct="1">
        <a:spcBef>
          <a:spcPct val="0"/>
        </a:spcBef>
        <a:spcAft>
          <a:spcPct val="0"/>
        </a:spcAft>
        <a:defRPr sz="6300">
          <a:solidFill>
            <a:schemeClr val="tx2"/>
          </a:solidFill>
          <a:latin typeface="Arial" charset="0"/>
        </a:defRPr>
      </a:lvl8pPr>
      <a:lvl9pPr marL="2600919" algn="ctr" rtl="0" eaLnBrk="1" fontAlgn="base" hangingPunct="1">
        <a:spcBef>
          <a:spcPct val="0"/>
        </a:spcBef>
        <a:spcAft>
          <a:spcPct val="0"/>
        </a:spcAft>
        <a:defRPr sz="6300">
          <a:solidFill>
            <a:schemeClr val="tx2"/>
          </a:solidFill>
          <a:latin typeface="Arial" charset="0"/>
        </a:defRPr>
      </a:lvl9pPr>
    </p:titleStyle>
    <p:bodyStyle>
      <a:lvl1pPr marL="487363" indent="-487363" algn="l" rtl="0" eaLnBrk="0" fontAlgn="base" hangingPunct="0">
        <a:spcBef>
          <a:spcPct val="20000"/>
        </a:spcBef>
        <a:spcAft>
          <a:spcPct val="0"/>
        </a:spcAft>
        <a:buChar char="•"/>
        <a:defRPr sz="4600">
          <a:solidFill>
            <a:schemeClr val="tx1"/>
          </a:solidFill>
          <a:latin typeface="+mn-lt"/>
          <a:ea typeface="+mn-ea"/>
          <a:cs typeface="+mn-cs"/>
        </a:defRPr>
      </a:lvl1pPr>
      <a:lvl2pPr marL="1055688" indent="-404813" algn="l" rtl="0" eaLnBrk="0" fontAlgn="base" hangingPunct="0">
        <a:spcBef>
          <a:spcPct val="20000"/>
        </a:spcBef>
        <a:spcAft>
          <a:spcPct val="0"/>
        </a:spcAft>
        <a:buChar char="–"/>
        <a:defRPr sz="4000">
          <a:solidFill>
            <a:schemeClr val="tx1"/>
          </a:solidFill>
          <a:latin typeface="+mn-lt"/>
        </a:defRPr>
      </a:lvl2pPr>
      <a:lvl3pPr marL="1624013" indent="-323850" algn="l" rtl="0" eaLnBrk="0" fontAlgn="base" hangingPunct="0">
        <a:spcBef>
          <a:spcPct val="20000"/>
        </a:spcBef>
        <a:spcAft>
          <a:spcPct val="0"/>
        </a:spcAft>
        <a:buChar char="•"/>
        <a:defRPr sz="3400">
          <a:solidFill>
            <a:schemeClr val="tx1"/>
          </a:solidFill>
          <a:latin typeface="+mn-lt"/>
        </a:defRPr>
      </a:lvl3pPr>
      <a:lvl4pPr marL="2274888" indent="-323850" algn="l" rtl="0" eaLnBrk="0" fontAlgn="base" hangingPunct="0">
        <a:spcBef>
          <a:spcPct val="20000"/>
        </a:spcBef>
        <a:spcAft>
          <a:spcPct val="0"/>
        </a:spcAft>
        <a:buChar char="–"/>
        <a:defRPr sz="2800">
          <a:solidFill>
            <a:schemeClr val="tx1"/>
          </a:solidFill>
          <a:latin typeface="+mn-lt"/>
        </a:defRPr>
      </a:lvl4pPr>
      <a:lvl5pPr marL="2925763" indent="-323850" algn="l" rtl="0" eaLnBrk="0" fontAlgn="base" hangingPunct="0">
        <a:spcBef>
          <a:spcPct val="20000"/>
        </a:spcBef>
        <a:spcAft>
          <a:spcPct val="0"/>
        </a:spcAft>
        <a:buChar char="»"/>
        <a:defRPr sz="2800">
          <a:solidFill>
            <a:schemeClr val="tx1"/>
          </a:solidFill>
          <a:latin typeface="+mn-lt"/>
        </a:defRPr>
      </a:lvl5pPr>
      <a:lvl6pPr marL="3576264" indent="-325115" algn="l" rtl="0" eaLnBrk="1" fontAlgn="base" hangingPunct="1">
        <a:spcBef>
          <a:spcPct val="20000"/>
        </a:spcBef>
        <a:spcAft>
          <a:spcPct val="0"/>
        </a:spcAft>
        <a:buChar char="»"/>
        <a:defRPr sz="2800">
          <a:solidFill>
            <a:schemeClr val="tx1"/>
          </a:solidFill>
          <a:latin typeface="+mn-lt"/>
        </a:defRPr>
      </a:lvl6pPr>
      <a:lvl7pPr marL="4226494" indent="-325115" algn="l" rtl="0" eaLnBrk="1" fontAlgn="base" hangingPunct="1">
        <a:spcBef>
          <a:spcPct val="20000"/>
        </a:spcBef>
        <a:spcAft>
          <a:spcPct val="0"/>
        </a:spcAft>
        <a:buChar char="»"/>
        <a:defRPr sz="2800">
          <a:solidFill>
            <a:schemeClr val="tx1"/>
          </a:solidFill>
          <a:latin typeface="+mn-lt"/>
        </a:defRPr>
      </a:lvl7pPr>
      <a:lvl8pPr marL="4876724" indent="-325115" algn="l" rtl="0" eaLnBrk="1" fontAlgn="base" hangingPunct="1">
        <a:spcBef>
          <a:spcPct val="20000"/>
        </a:spcBef>
        <a:spcAft>
          <a:spcPct val="0"/>
        </a:spcAft>
        <a:buChar char="»"/>
        <a:defRPr sz="2800">
          <a:solidFill>
            <a:schemeClr val="tx1"/>
          </a:solidFill>
          <a:latin typeface="+mn-lt"/>
        </a:defRPr>
      </a:lvl8pPr>
      <a:lvl9pPr marL="5526954" indent="-325115" algn="l" rtl="0" eaLnBrk="1" fontAlgn="base" hangingPunct="1">
        <a:spcBef>
          <a:spcPct val="20000"/>
        </a:spcBef>
        <a:spcAft>
          <a:spcPct val="0"/>
        </a:spcAft>
        <a:buChar char="»"/>
        <a:defRPr sz="2800">
          <a:solidFill>
            <a:schemeClr val="tx1"/>
          </a:solidFill>
          <a:latin typeface="+mn-lt"/>
        </a:defRPr>
      </a:lvl9pPr>
    </p:bodyStyle>
    <p:otherStyle>
      <a:defPPr>
        <a:defRPr lang="de-DE"/>
      </a:defPPr>
      <a:lvl1pPr marL="0" algn="l" defTabSz="1300460" rtl="0" eaLnBrk="1" latinLnBrk="0" hangingPunct="1">
        <a:defRPr sz="2600" kern="1200">
          <a:solidFill>
            <a:schemeClr val="tx1"/>
          </a:solidFill>
          <a:latin typeface="+mn-lt"/>
          <a:ea typeface="+mn-ea"/>
          <a:cs typeface="+mn-cs"/>
        </a:defRPr>
      </a:lvl1pPr>
      <a:lvl2pPr marL="650230" algn="l" defTabSz="1300460" rtl="0" eaLnBrk="1" latinLnBrk="0" hangingPunct="1">
        <a:defRPr sz="2600" kern="1200">
          <a:solidFill>
            <a:schemeClr val="tx1"/>
          </a:solidFill>
          <a:latin typeface="+mn-lt"/>
          <a:ea typeface="+mn-ea"/>
          <a:cs typeface="+mn-cs"/>
        </a:defRPr>
      </a:lvl2pPr>
      <a:lvl3pPr marL="1300460" algn="l" defTabSz="1300460" rtl="0" eaLnBrk="1" latinLnBrk="0" hangingPunct="1">
        <a:defRPr sz="2600" kern="1200">
          <a:solidFill>
            <a:schemeClr val="tx1"/>
          </a:solidFill>
          <a:latin typeface="+mn-lt"/>
          <a:ea typeface="+mn-ea"/>
          <a:cs typeface="+mn-cs"/>
        </a:defRPr>
      </a:lvl3pPr>
      <a:lvl4pPr marL="1950690" algn="l" defTabSz="1300460" rtl="0" eaLnBrk="1" latinLnBrk="0" hangingPunct="1">
        <a:defRPr sz="2600" kern="1200">
          <a:solidFill>
            <a:schemeClr val="tx1"/>
          </a:solidFill>
          <a:latin typeface="+mn-lt"/>
          <a:ea typeface="+mn-ea"/>
          <a:cs typeface="+mn-cs"/>
        </a:defRPr>
      </a:lvl4pPr>
      <a:lvl5pPr marL="2600919" algn="l" defTabSz="1300460" rtl="0" eaLnBrk="1" latinLnBrk="0" hangingPunct="1">
        <a:defRPr sz="2600" kern="1200">
          <a:solidFill>
            <a:schemeClr val="tx1"/>
          </a:solidFill>
          <a:latin typeface="+mn-lt"/>
          <a:ea typeface="+mn-ea"/>
          <a:cs typeface="+mn-cs"/>
        </a:defRPr>
      </a:lvl5pPr>
      <a:lvl6pPr marL="3251149" algn="l" defTabSz="1300460" rtl="0" eaLnBrk="1" latinLnBrk="0" hangingPunct="1">
        <a:defRPr sz="2600" kern="1200">
          <a:solidFill>
            <a:schemeClr val="tx1"/>
          </a:solidFill>
          <a:latin typeface="+mn-lt"/>
          <a:ea typeface="+mn-ea"/>
          <a:cs typeface="+mn-cs"/>
        </a:defRPr>
      </a:lvl6pPr>
      <a:lvl7pPr marL="3901379" algn="l" defTabSz="1300460" rtl="0" eaLnBrk="1" latinLnBrk="0" hangingPunct="1">
        <a:defRPr sz="2600" kern="1200">
          <a:solidFill>
            <a:schemeClr val="tx1"/>
          </a:solidFill>
          <a:latin typeface="+mn-lt"/>
          <a:ea typeface="+mn-ea"/>
          <a:cs typeface="+mn-cs"/>
        </a:defRPr>
      </a:lvl7pPr>
      <a:lvl8pPr marL="4551609" algn="l" defTabSz="1300460" rtl="0" eaLnBrk="1" latinLnBrk="0" hangingPunct="1">
        <a:defRPr sz="2600" kern="1200">
          <a:solidFill>
            <a:schemeClr val="tx1"/>
          </a:solidFill>
          <a:latin typeface="+mn-lt"/>
          <a:ea typeface="+mn-ea"/>
          <a:cs typeface="+mn-cs"/>
        </a:defRPr>
      </a:lvl8pPr>
      <a:lvl9pPr marL="5201839" algn="l" defTabSz="1300460" rtl="0" eaLnBrk="1" latinLnBrk="0" hangingPunct="1">
        <a:defRPr sz="2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2.xml"/><Relationship Id="rId4" Type="http://schemas.openxmlformats.org/officeDocument/2006/relationships/image" Target="../media/image8.jp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33.png"/><Relationship Id="rId11" Type="http://schemas.openxmlformats.org/officeDocument/2006/relationships/image" Target="../media/image38.png"/><Relationship Id="rId5" Type="http://schemas.openxmlformats.org/officeDocument/2006/relationships/image" Target="../media/image32.png"/><Relationship Id="rId10" Type="http://schemas.openxmlformats.org/officeDocument/2006/relationships/image" Target="../media/image37.png"/><Relationship Id="rId4" Type="http://schemas.openxmlformats.org/officeDocument/2006/relationships/image" Target="../media/image31.png"/><Relationship Id="rId9" Type="http://schemas.openxmlformats.org/officeDocument/2006/relationships/image" Target="../media/image36.png"/></Relationships>
</file>

<file path=ppt/slides/_rels/slide4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el 4"/>
          <p:cNvSpPr>
            <a:spLocks noGrp="1"/>
          </p:cNvSpPr>
          <p:nvPr>
            <p:ph type="title"/>
          </p:nvPr>
        </p:nvSpPr>
        <p:spPr bwMode="auto">
          <a:xfrm>
            <a:off x="1535401" y="7790441"/>
            <a:ext cx="9807789" cy="102601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Ctr="0" compatLnSpc="1">
            <a:prstTxWarp prst="textNoShape">
              <a:avLst/>
            </a:prstTxWarp>
          </a:bodyPr>
          <a:lstStyle/>
          <a:p>
            <a:pPr algn="ctr" eaLnBrk="1" hangingPunct="1"/>
            <a:r>
              <a:rPr lang="de-DE" altLang="en-US" smtClean="0"/>
              <a:t>Towards Functional Paradigm</a:t>
            </a:r>
            <a:endParaRPr lang="en-US" altLang="en-US" sz="3200" dirty="0"/>
          </a:p>
        </p:txBody>
      </p:sp>
      <p:sp>
        <p:nvSpPr>
          <p:cNvPr id="5123" name="Untertitel 2"/>
          <p:cNvSpPr>
            <a:spLocks noGrp="1"/>
          </p:cNvSpPr>
          <p:nvPr>
            <p:ph type="body" idx="1"/>
          </p:nvPr>
        </p:nvSpPr>
        <p:spPr bwMode="auto">
          <a:xfrm>
            <a:off x="491115" y="441037"/>
            <a:ext cx="9607550" cy="90947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Ctr="0" compatLnSpc="1">
            <a:prstTxWarp prst="textNoShape">
              <a:avLst/>
            </a:prstTxWarp>
          </a:bodyPr>
          <a:lstStyle/>
          <a:p>
            <a:pPr eaLnBrk="1" hangingPunct="1"/>
            <a:r>
              <a:rPr lang="de-DE" altLang="en-US" sz="4400" smtClean="0"/>
              <a:t>Robert Reitmeier, </a:t>
            </a:r>
            <a:r>
              <a:rPr lang="de-DE" altLang="en-US" sz="4400" dirty="0" smtClean="0"/>
              <a:t>Validas AG</a:t>
            </a: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6547" y="1120918"/>
            <a:ext cx="4211926" cy="64408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8169922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8" name="Picture 6" descr="TAL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61315" y="4508837"/>
            <a:ext cx="7927617" cy="4915127"/>
          </a:xfrm>
          <a:prstGeom prst="rect">
            <a:avLst/>
          </a:prstGeom>
          <a:noFill/>
          <a:extLst>
            <a:ext uri="{909E8E84-426E-40DD-AFC4-6F175D3DCCD1}">
              <a14:hiddenFill xmlns:a14="http://schemas.microsoft.com/office/drawing/2010/main">
                <a:solidFill>
                  <a:srgbClr val="FFFFFF"/>
                </a:solidFill>
              </a14:hiddenFill>
            </a:ext>
          </a:extLst>
        </p:spPr>
      </p:pic>
      <p:sp>
        <p:nvSpPr>
          <p:cNvPr id="9218" name="Titel 1"/>
          <p:cNvSpPr>
            <a:spLocks noGrp="1"/>
          </p:cNvSpPr>
          <p:nvPr>
            <p:ph type="title"/>
          </p:nvPr>
        </p:nvSpPr>
        <p:spPr bwMode="auto">
          <a:xfrm>
            <a:off x="442913" y="93663"/>
            <a:ext cx="10742612" cy="939800"/>
          </a:xfrm>
          <a:noFill/>
          <a:ln>
            <a:miter lim="800000"/>
            <a:headEnd/>
            <a:tailEnd/>
          </a:ln>
        </p:spPr>
        <p:txBody>
          <a:bodyPr vert="horz" wrap="square" numCol="1" anchor="t" anchorCtr="0" compatLnSpc="1">
            <a:prstTxWarp prst="textNoShape">
              <a:avLst/>
            </a:prstTxWarp>
          </a:bodyPr>
          <a:lstStyle/>
          <a:p>
            <a:r>
              <a:rPr lang="en-US" smtClean="0"/>
              <a:t>When </a:t>
            </a:r>
            <a:r>
              <a:rPr lang="en-US" u="sng" smtClean="0"/>
              <a:t>not</a:t>
            </a:r>
            <a:r>
              <a:rPr lang="en-US" smtClean="0"/>
              <a:t> to use Haskell</a:t>
            </a:r>
          </a:p>
        </p:txBody>
      </p:sp>
      <p:sp>
        <p:nvSpPr>
          <p:cNvPr id="3" name="Rectangle 4"/>
          <p:cNvSpPr>
            <a:spLocks/>
          </p:cNvSpPr>
          <p:nvPr/>
        </p:nvSpPr>
        <p:spPr bwMode="auto">
          <a:xfrm>
            <a:off x="443819" y="1373188"/>
            <a:ext cx="10790237" cy="6680200"/>
          </a:xfrm>
          <a:prstGeom prst="rect">
            <a:avLst/>
          </a:prstGeom>
          <a:noFill/>
          <a:ln w="12700" cap="flat">
            <a:noFill/>
            <a:miter lim="800000"/>
            <a:headEnd type="none" w="med" len="med"/>
            <a:tailEnd type="none" w="med" len="med"/>
          </a:ln>
        </p:spPr>
        <p:txBody>
          <a:bodyPr lIns="0" tIns="0" rIns="0" bIns="0"/>
          <a:lstStyle/>
          <a:p>
            <a:pPr marL="254000" indent="-254000">
              <a:lnSpc>
                <a:spcPct val="120000"/>
              </a:lnSpc>
              <a:spcBef>
                <a:spcPts val="1000"/>
              </a:spcBef>
              <a:buSzPct val="120000"/>
              <a:buFont typeface="Lucida Grande" charset="0"/>
              <a:buChar char="‣"/>
              <a:defRPr/>
            </a:pPr>
            <a:r>
              <a:rPr lang="en-US" sz="2800" b="1">
                <a:latin typeface="+mn-lt"/>
                <a:cs typeface="+mn-cs"/>
              </a:rPr>
              <a:t>no acceptance for “esoteric” (i.e. modern) technology</a:t>
            </a:r>
          </a:p>
          <a:p>
            <a:pPr marL="254000" indent="-254000">
              <a:lnSpc>
                <a:spcPct val="120000"/>
              </a:lnSpc>
              <a:spcBef>
                <a:spcPts val="1000"/>
              </a:spcBef>
              <a:buSzPct val="120000"/>
              <a:buFont typeface="Lucida Grande" charset="0"/>
              <a:buChar char="‣"/>
              <a:defRPr/>
            </a:pPr>
            <a:r>
              <a:rPr lang="en-US" sz="2800" b="1">
                <a:latin typeface="+mn-lt"/>
                <a:cs typeface="+mn-cs"/>
              </a:rPr>
              <a:t>In conservative and laggard enviroment</a:t>
            </a:r>
            <a:br>
              <a:rPr lang="en-US" sz="2800" b="1">
                <a:latin typeface="+mn-lt"/>
                <a:cs typeface="+mn-cs"/>
              </a:rPr>
            </a:br>
            <a:r>
              <a:rPr lang="en-US" sz="2800" b="1">
                <a:latin typeface="+mn-lt"/>
                <a:cs typeface="+mn-cs"/>
              </a:rPr>
              <a:t>(e.g. personal, political reasons):</a:t>
            </a:r>
          </a:p>
          <a:p>
            <a:pPr marL="254000" indent="-254000">
              <a:lnSpc>
                <a:spcPct val="120000"/>
              </a:lnSpc>
              <a:spcBef>
                <a:spcPts val="1000"/>
              </a:spcBef>
              <a:buSzPct val="120000"/>
              <a:buFont typeface="Lucida Grande" charset="0"/>
              <a:buChar char="‣"/>
              <a:defRPr/>
            </a:pPr>
            <a:endParaRPr lang="en-US" sz="2600">
              <a:solidFill>
                <a:srgbClr val="262626"/>
              </a:solidFill>
              <a:latin typeface="+mn-lt"/>
              <a:ea typeface="Gill Sans" charset="0"/>
              <a:cs typeface="Gill Sans" charset="0"/>
            </a:endParaRPr>
          </a:p>
          <a:p>
            <a:pPr marL="254000" indent="-254000">
              <a:lnSpc>
                <a:spcPct val="120000"/>
              </a:lnSpc>
              <a:spcBef>
                <a:spcPts val="1000"/>
              </a:spcBef>
              <a:defRPr/>
            </a:pPr>
            <a:endParaRPr lang="en-US" sz="2600">
              <a:solidFill>
                <a:srgbClr val="262626"/>
              </a:solidFill>
              <a:latin typeface="+mn-lt"/>
              <a:ea typeface="Gill Sans" charset="0"/>
              <a:cs typeface="Gill Sans" charset="0"/>
            </a:endParaRPr>
          </a:p>
        </p:txBody>
      </p:sp>
      <p:pic>
        <p:nvPicPr>
          <p:cNvPr id="3079" name="Picture 7" descr="C:\Users\3t\AppData\Local\Microsoft\Windows\Temporary Internet Files\Content.IE5\OFIS4223\1169px-Achtung.svg[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579429" y="309883"/>
            <a:ext cx="2729359" cy="2390816"/>
          </a:xfrm>
          <a:prstGeom prst="rect">
            <a:avLst/>
          </a:prstGeom>
          <a:noFill/>
          <a:extLst>
            <a:ext uri="{909E8E84-426E-40DD-AFC4-6F175D3DCCD1}">
              <a14:hiddenFill xmlns:a14="http://schemas.microsoft.com/office/drawing/2010/main">
                <a:solidFill>
                  <a:srgbClr val="FFFFFF"/>
                </a:solidFill>
              </a14:hiddenFill>
            </a:ext>
          </a:extLst>
        </p:spPr>
      </p:pic>
      <p:sp>
        <p:nvSpPr>
          <p:cNvPr id="2" name="Rechteck 1"/>
          <p:cNvSpPr/>
          <p:nvPr/>
        </p:nvSpPr>
        <p:spPr>
          <a:xfrm>
            <a:off x="6648038" y="4914900"/>
            <a:ext cx="3963809" cy="3138488"/>
          </a:xfrm>
          <a:prstGeom prst="rect">
            <a:avLst/>
          </a:prstGeom>
          <a:blipFill dpi="0" rotWithShape="1">
            <a:blip r:embed="rId4">
              <a:alphaModFix amt="30000"/>
            </a:blip>
            <a:srcRect/>
            <a:stretch>
              <a:fillRect/>
            </a:stretch>
          </a:blip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9" name="Gerade Verbindung mit Pfeil 8"/>
          <p:cNvCxnSpPr>
            <a:endCxn id="3078" idx="0"/>
          </p:cNvCxnSpPr>
          <p:nvPr/>
        </p:nvCxnSpPr>
        <p:spPr>
          <a:xfrm>
            <a:off x="5115375" y="3145987"/>
            <a:ext cx="1409749" cy="1362850"/>
          </a:xfrm>
          <a:prstGeom prst="straightConnector1">
            <a:avLst/>
          </a:prstGeom>
          <a:ln w="508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32381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7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smtClean="0"/>
              <a:t>What to expect</a:t>
            </a:r>
            <a:endParaRPr lang="en-GB" dirty="0"/>
          </a:p>
        </p:txBody>
      </p:sp>
      <p:sp>
        <p:nvSpPr>
          <p:cNvPr id="3" name="Inhaltsplatzhalter 2"/>
          <p:cNvSpPr>
            <a:spLocks noGrp="1"/>
          </p:cNvSpPr>
          <p:nvPr>
            <p:ph idx="1"/>
          </p:nvPr>
        </p:nvSpPr>
        <p:spPr/>
        <p:txBody>
          <a:bodyPr/>
          <a:lstStyle/>
          <a:p>
            <a:pPr marL="0" indent="0">
              <a:buNone/>
            </a:pPr>
            <a:r>
              <a:rPr lang="en-GB" i="1" smtClean="0"/>
              <a:t>…when moving to Haskell:</a:t>
            </a:r>
          </a:p>
          <a:p>
            <a:pPr marL="0" indent="0">
              <a:buNone/>
            </a:pPr>
            <a:endParaRPr lang="en-GB" i="1" smtClean="0"/>
          </a:p>
          <a:p>
            <a:r>
              <a:rPr lang="en-GB" smtClean="0"/>
              <a:t>Paradigm shift in your head:</a:t>
            </a:r>
            <a:br>
              <a:rPr lang="en-GB" smtClean="0"/>
            </a:br>
            <a:r>
              <a:rPr lang="en-GB" smtClean="0"/>
              <a:t>“</a:t>
            </a:r>
            <a:r>
              <a:rPr lang="en-US" sz="2000" smtClean="0">
                <a:latin typeface="Courier New" panose="02070309020205020404" pitchFamily="49" charset="0"/>
                <a:cs typeface="Courier New" panose="02070309020205020404" pitchFamily="49" charset="0"/>
              </a:rPr>
              <a:t>Lisp </a:t>
            </a:r>
            <a:r>
              <a:rPr lang="en-US" sz="2000">
                <a:latin typeface="Courier New" panose="02070309020205020404" pitchFamily="49" charset="0"/>
                <a:cs typeface="Courier New" panose="02070309020205020404" pitchFamily="49" charset="0"/>
              </a:rPr>
              <a:t>is worth learning for the profound enlightenment experience you will have when you finally get it; that experience will make you a better programmer for the rest of your days, even if you never actually use Lisp itself a lot</a:t>
            </a:r>
            <a:r>
              <a:rPr lang="en-US" sz="2000" smtClean="0">
                <a:latin typeface="Courier New" panose="02070309020205020404" pitchFamily="49" charset="0"/>
                <a:cs typeface="Courier New" panose="02070309020205020404" pitchFamily="49" charset="0"/>
              </a:rPr>
              <a:t>.”</a:t>
            </a:r>
            <a:br>
              <a:rPr lang="en-US" sz="2000" smtClean="0">
                <a:latin typeface="Courier New" panose="02070309020205020404" pitchFamily="49" charset="0"/>
                <a:cs typeface="Courier New" panose="02070309020205020404" pitchFamily="49" charset="0"/>
              </a:rPr>
            </a:br>
            <a:r>
              <a:rPr lang="en-US" sz="2000" smtClean="0">
                <a:latin typeface="Courier New" panose="02070309020205020404" pitchFamily="49" charset="0"/>
                <a:cs typeface="Courier New" panose="02070309020205020404" pitchFamily="49" charset="0"/>
              </a:rPr>
              <a:t>=&gt; </a:t>
            </a:r>
            <a:r>
              <a:rPr lang="en-US" smtClean="0"/>
              <a:t>Despise </a:t>
            </a:r>
            <a:r>
              <a:rPr lang="en-US"/>
              <a:t>of mainstream </a:t>
            </a:r>
            <a:r>
              <a:rPr lang="en-US" smtClean="0"/>
              <a:t>languages</a:t>
            </a:r>
          </a:p>
          <a:p>
            <a:r>
              <a:rPr lang="de-DE" smtClean="0"/>
              <a:t>Mathematical principledness and cleanliness paying off!</a:t>
            </a:r>
            <a:endParaRPr lang="en-GB"/>
          </a:p>
          <a:p>
            <a:r>
              <a:rPr lang="en-GB" smtClean="0"/>
              <a:t>Rich tooling (library/build management, time and resources profiling e.g.)</a:t>
            </a:r>
          </a:p>
          <a:p>
            <a:r>
              <a:rPr lang="en-GB" smtClean="0"/>
              <a:t>Wealth of working libraries</a:t>
            </a:r>
          </a:p>
          <a:p>
            <a:r>
              <a:rPr lang="en-GB" smtClean="0"/>
              <a:t>Highly educated community with very good expertise</a:t>
            </a:r>
            <a:br>
              <a:rPr lang="en-GB" smtClean="0"/>
            </a:br>
            <a:r>
              <a:rPr lang="en-GB" smtClean="0"/>
              <a:t>(community is small, but growing)</a:t>
            </a:r>
          </a:p>
          <a:p>
            <a:r>
              <a:rPr lang="en-GB" smtClean="0"/>
              <a:t>Specialized librares sometimes come with very sparse </a:t>
            </a:r>
            <a:r>
              <a:rPr lang="en-GB" smtClean="0"/>
              <a:t>documentation</a:t>
            </a:r>
          </a:p>
          <a:p>
            <a:r>
              <a:rPr lang="en-GB" smtClean="0"/>
              <a:t>Quite easy for beginners!</a:t>
            </a:r>
            <a:endParaRPr lang="en-GB" smtClean="0"/>
          </a:p>
          <a:p>
            <a:r>
              <a:rPr lang="en-GB" smtClean="0">
                <a:latin typeface="Bradley Hand ITC" panose="03070402050302030203" pitchFamily="66" charset="0"/>
              </a:rPr>
              <a:t>“</a:t>
            </a:r>
            <a:r>
              <a:rPr lang="en-GB" smtClean="0">
                <a:latin typeface="Bradley Hand ITC" panose="03070402050302030203" pitchFamily="66" charset="0"/>
              </a:rPr>
              <a:t>Once U go black, U don’t go back.”</a:t>
            </a:r>
          </a:p>
        </p:txBody>
      </p:sp>
    </p:spTree>
    <p:extLst>
      <p:ext uri="{BB962C8B-B14F-4D97-AF65-F5344CB8AC3E}">
        <p14:creationId xmlns:p14="http://schemas.microsoft.com/office/powerpoint/2010/main" val="10464958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el 1"/>
          <p:cNvSpPr>
            <a:spLocks noGrp="1"/>
          </p:cNvSpPr>
          <p:nvPr>
            <p:ph type="title"/>
          </p:nvPr>
        </p:nvSpPr>
        <p:spPr bwMode="auto">
          <a:xfrm>
            <a:off x="442913" y="93663"/>
            <a:ext cx="10742612" cy="939800"/>
          </a:xfrm>
          <a:noFill/>
          <a:ln>
            <a:miter lim="800000"/>
            <a:headEnd/>
            <a:tailEnd/>
          </a:ln>
        </p:spPr>
        <p:txBody>
          <a:bodyPr vert="horz" wrap="square" numCol="1" anchor="t" anchorCtr="0" compatLnSpc="1">
            <a:prstTxWarp prst="textNoShape">
              <a:avLst/>
            </a:prstTxWarp>
          </a:bodyPr>
          <a:lstStyle/>
          <a:p>
            <a:r>
              <a:rPr lang="en-US" smtClean="0"/>
              <a:t>The NSWC Experiment in 1993</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23" y="1535454"/>
            <a:ext cx="7277554" cy="50711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58731" y="1535454"/>
            <a:ext cx="5522006" cy="6324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ectangle 4"/>
          <p:cNvSpPr>
            <a:spLocks/>
          </p:cNvSpPr>
          <p:nvPr/>
        </p:nvSpPr>
        <p:spPr bwMode="auto">
          <a:xfrm>
            <a:off x="552675" y="8164291"/>
            <a:ext cx="12052982" cy="957938"/>
          </a:xfrm>
          <a:prstGeom prst="rect">
            <a:avLst/>
          </a:prstGeom>
          <a:noFill/>
          <a:ln w="12700" cap="flat">
            <a:noFill/>
            <a:miter lim="800000"/>
            <a:headEnd type="none" w="med" len="med"/>
            <a:tailEnd type="none" w="med" len="med"/>
          </a:ln>
        </p:spPr>
        <p:txBody>
          <a:bodyPr lIns="0" tIns="0" rIns="0" bIns="0"/>
          <a:lstStyle/>
          <a:p>
            <a:pPr>
              <a:spcBef>
                <a:spcPts val="1000"/>
              </a:spcBef>
              <a:buSzPct val="120000"/>
              <a:defRPr/>
            </a:pPr>
            <a:r>
              <a:rPr lang="en-US" sz="3600" i="1" smtClean="0">
                <a:solidFill>
                  <a:srgbClr val="262626"/>
                </a:solidFill>
                <a:effectLst>
                  <a:outerShdw blurRad="38100" dist="38100" dir="2700000" algn="tl">
                    <a:srgbClr val="000000">
                      <a:alpha val="43137"/>
                    </a:srgbClr>
                  </a:outerShdw>
                </a:effectLst>
                <a:latin typeface="+mn-lt"/>
                <a:ea typeface="Gill Sans" charset="0"/>
                <a:cs typeface="Gill Sans" charset="0"/>
              </a:rPr>
              <a:t>ADA vs. C++ vs. awk vs. Relational Lisp vs. Haskell vs. …</a:t>
            </a:r>
          </a:p>
          <a:p>
            <a:pPr marL="254000" indent="-254000">
              <a:spcBef>
                <a:spcPts val="1000"/>
              </a:spcBef>
              <a:buSzPct val="120000"/>
              <a:buFont typeface="Lucida Grande" charset="0"/>
              <a:buChar char="‣"/>
              <a:defRPr/>
            </a:pPr>
            <a:endParaRPr lang="en-US" sz="3600" i="1">
              <a:solidFill>
                <a:srgbClr val="262626"/>
              </a:solidFill>
              <a:effectLst>
                <a:outerShdw blurRad="38100" dist="38100" dir="2700000" algn="tl">
                  <a:srgbClr val="000000">
                    <a:alpha val="43137"/>
                  </a:srgbClr>
                </a:outerShdw>
              </a:effectLst>
              <a:latin typeface="+mn-lt"/>
              <a:ea typeface="Gill Sans" charset="0"/>
              <a:cs typeface="Gill Sans" charset="0"/>
            </a:endParaRPr>
          </a:p>
          <a:p>
            <a:pPr marL="254000" indent="-254000">
              <a:spcBef>
                <a:spcPts val="1000"/>
              </a:spcBef>
              <a:defRPr/>
            </a:pPr>
            <a:endParaRPr lang="en-US" sz="3600" i="1">
              <a:solidFill>
                <a:srgbClr val="262626"/>
              </a:solidFill>
              <a:effectLst>
                <a:outerShdw blurRad="38100" dist="38100" dir="2700000" algn="tl">
                  <a:srgbClr val="000000">
                    <a:alpha val="43137"/>
                  </a:srgbClr>
                </a:outerShdw>
              </a:effectLst>
              <a:latin typeface="+mn-lt"/>
              <a:ea typeface="Gill Sans" charset="0"/>
              <a:cs typeface="Gill Sans" charset="0"/>
            </a:endParaRPr>
          </a:p>
        </p:txBody>
      </p:sp>
    </p:spTree>
    <p:extLst>
      <p:ext uri="{BB962C8B-B14F-4D97-AF65-F5344CB8AC3E}">
        <p14:creationId xmlns:p14="http://schemas.microsoft.com/office/powerpoint/2010/main" val="257248112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el 1"/>
          <p:cNvSpPr>
            <a:spLocks noGrp="1"/>
          </p:cNvSpPr>
          <p:nvPr>
            <p:ph type="title"/>
          </p:nvPr>
        </p:nvSpPr>
        <p:spPr bwMode="auto">
          <a:xfrm>
            <a:off x="442913" y="93663"/>
            <a:ext cx="10742612" cy="939800"/>
          </a:xfrm>
          <a:noFill/>
          <a:ln>
            <a:miter lim="800000"/>
            <a:headEnd/>
            <a:tailEnd/>
          </a:ln>
        </p:spPr>
        <p:txBody>
          <a:bodyPr vert="horz" wrap="square" numCol="1" anchor="t" anchorCtr="0" compatLnSpc="1">
            <a:prstTxWarp prst="textNoShape">
              <a:avLst/>
            </a:prstTxWarp>
          </a:bodyPr>
          <a:lstStyle/>
          <a:p>
            <a:r>
              <a:rPr lang="en-US" smtClean="0"/>
              <a:t>NSWC Prototyping Results</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7361" y="1349827"/>
            <a:ext cx="12076759" cy="41967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Rectangle 4"/>
          <p:cNvSpPr>
            <a:spLocks/>
          </p:cNvSpPr>
          <p:nvPr/>
        </p:nvSpPr>
        <p:spPr bwMode="auto">
          <a:xfrm>
            <a:off x="487362" y="6008914"/>
            <a:ext cx="11530467" cy="3133044"/>
          </a:xfrm>
          <a:prstGeom prst="rect">
            <a:avLst/>
          </a:prstGeom>
          <a:noFill/>
          <a:ln w="12700" cap="flat">
            <a:noFill/>
            <a:miter lim="800000"/>
            <a:headEnd type="none" w="med" len="med"/>
            <a:tailEnd type="none" w="med" len="med"/>
          </a:ln>
        </p:spPr>
        <p:txBody>
          <a:bodyPr lIns="0" tIns="0" rIns="0" bIns="0"/>
          <a:lstStyle/>
          <a:p>
            <a:pPr>
              <a:spcBef>
                <a:spcPts val="1000"/>
              </a:spcBef>
              <a:buSzPct val="120000"/>
              <a:defRPr/>
            </a:pPr>
            <a:r>
              <a:rPr lang="en-US" sz="2600" smtClean="0">
                <a:solidFill>
                  <a:srgbClr val="262626"/>
                </a:solidFill>
                <a:latin typeface="+mn-lt"/>
                <a:ea typeface="Gill Sans" charset="0"/>
                <a:cs typeface="Gill Sans" charset="0"/>
              </a:rPr>
              <a:t>(2) NSWC lead programmer (“control group”)</a:t>
            </a:r>
          </a:p>
          <a:p>
            <a:pPr>
              <a:spcBef>
                <a:spcPts val="1000"/>
              </a:spcBef>
              <a:buSzPct val="120000"/>
              <a:defRPr/>
            </a:pPr>
            <a:r>
              <a:rPr lang="en-US" sz="2600" smtClean="0">
                <a:solidFill>
                  <a:srgbClr val="262626"/>
                </a:solidFill>
                <a:latin typeface="+mn-lt"/>
                <a:ea typeface="Gill Sans" charset="0"/>
                <a:cs typeface="Gill Sans" charset="0"/>
              </a:rPr>
              <a:t>(4) After awk solution, plus 500 LOC test harness, no development time reported </a:t>
            </a:r>
          </a:p>
          <a:p>
            <a:pPr>
              <a:spcBef>
                <a:spcPts val="1000"/>
              </a:spcBef>
              <a:buSzPct val="120000"/>
              <a:defRPr/>
            </a:pPr>
            <a:r>
              <a:rPr lang="en-US" sz="2600" smtClean="0">
                <a:solidFill>
                  <a:srgbClr val="262626"/>
                </a:solidFill>
                <a:latin typeface="+mn-lt"/>
                <a:ea typeface="Gill Sans" charset="0"/>
                <a:cs typeface="Gill Sans" charset="0"/>
              </a:rPr>
              <a:t>(6)+(7) Code never executed</a:t>
            </a:r>
          </a:p>
          <a:p>
            <a:pPr>
              <a:spcBef>
                <a:spcPts val="1000"/>
              </a:spcBef>
              <a:buSzPct val="120000"/>
              <a:defRPr/>
            </a:pPr>
            <a:r>
              <a:rPr lang="en-US" sz="2600" smtClean="0">
                <a:solidFill>
                  <a:srgbClr val="262626"/>
                </a:solidFill>
                <a:latin typeface="+mn-lt"/>
                <a:ea typeface="Gill Sans" charset="0"/>
                <a:cs typeface="Gill Sans" charset="0"/>
              </a:rPr>
              <a:t>(9) Developmen time excluding 4 hours in kickoff</a:t>
            </a:r>
          </a:p>
          <a:p>
            <a:pPr>
              <a:spcBef>
                <a:spcPts val="1000"/>
              </a:spcBef>
              <a:buSzPct val="120000"/>
              <a:defRPr/>
            </a:pPr>
            <a:r>
              <a:rPr lang="en-US" sz="2600" smtClean="0">
                <a:solidFill>
                  <a:srgbClr val="262626"/>
                </a:solidFill>
                <a:latin typeface="+mn-lt"/>
                <a:ea typeface="Gill Sans" charset="0"/>
                <a:cs typeface="Gill Sans" charset="0"/>
              </a:rPr>
              <a:t>(10) Novice college graduate, given 8 days to learn Haskell and an expert to ask </a:t>
            </a:r>
            <a:endParaRPr lang="en-US" sz="2600">
              <a:solidFill>
                <a:srgbClr val="262626"/>
              </a:solidFill>
              <a:latin typeface="+mn-lt"/>
              <a:ea typeface="Gill Sans" charset="0"/>
              <a:cs typeface="Gill Sans" charset="0"/>
            </a:endParaRPr>
          </a:p>
          <a:p>
            <a:pPr marL="254000" indent="-254000">
              <a:spcBef>
                <a:spcPts val="1000"/>
              </a:spcBef>
              <a:defRPr/>
            </a:pPr>
            <a:endParaRPr lang="en-US" sz="2600">
              <a:solidFill>
                <a:srgbClr val="262626"/>
              </a:solidFill>
              <a:latin typeface="+mn-lt"/>
              <a:ea typeface="Gill Sans" charset="0"/>
              <a:cs typeface="Gill Sans" charset="0"/>
            </a:endParaRPr>
          </a:p>
        </p:txBody>
      </p:sp>
      <p:grpSp>
        <p:nvGrpSpPr>
          <p:cNvPr id="3" name="Gruppieren 2"/>
          <p:cNvGrpSpPr/>
          <p:nvPr/>
        </p:nvGrpSpPr>
        <p:grpSpPr>
          <a:xfrm>
            <a:off x="219919" y="5072743"/>
            <a:ext cx="12344201" cy="3237880"/>
            <a:chOff x="219919" y="5072743"/>
            <a:chExt cx="12344201" cy="3237880"/>
          </a:xfrm>
        </p:grpSpPr>
        <p:sp>
          <p:nvSpPr>
            <p:cNvPr id="2" name="Rechteck 1"/>
            <p:cNvSpPr/>
            <p:nvPr/>
          </p:nvSpPr>
          <p:spPr>
            <a:xfrm>
              <a:off x="487362" y="5072743"/>
              <a:ext cx="12076758" cy="473791"/>
            </a:xfrm>
            <a:prstGeom prst="rect">
              <a:avLst/>
            </a:prstGeom>
            <a:solidFill>
              <a:srgbClr val="FFFF00">
                <a:alpha val="20000"/>
              </a:srgbClr>
            </a:solid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10" name="Gerade Verbindung mit Pfeil 9"/>
            <p:cNvCxnSpPr/>
            <p:nvPr/>
          </p:nvCxnSpPr>
          <p:spPr>
            <a:xfrm>
              <a:off x="219919" y="5309638"/>
              <a:ext cx="267442" cy="0"/>
            </a:xfrm>
            <a:prstGeom prst="straightConnector1">
              <a:avLst/>
            </a:prstGeom>
            <a:ln w="508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3" name="Gerade Verbindung 12"/>
            <p:cNvCxnSpPr/>
            <p:nvPr/>
          </p:nvCxnSpPr>
          <p:spPr>
            <a:xfrm>
              <a:off x="219919" y="5309638"/>
              <a:ext cx="0" cy="3000985"/>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Gerade Verbindung 18"/>
            <p:cNvCxnSpPr/>
            <p:nvPr/>
          </p:nvCxnSpPr>
          <p:spPr>
            <a:xfrm>
              <a:off x="219919" y="8310623"/>
              <a:ext cx="267442" cy="0"/>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grpSp>
      <p:pic>
        <p:nvPicPr>
          <p:cNvPr id="2051" name="Picture 3" descr="C:\Users\3t\AppData\Local\Microsoft\Windows\Temporary Internet Files\Content.IE5\OFIS4223\500px-Face-wink.svg[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10637803" y="2840676"/>
            <a:ext cx="932799" cy="932799"/>
          </a:xfrm>
          <a:prstGeom prst="rect">
            <a:avLst/>
          </a:prstGeom>
          <a:noFill/>
          <a:extLst>
            <a:ext uri="{909E8E84-426E-40DD-AFC4-6F175D3DCCD1}">
              <a14:hiddenFill xmlns:a14="http://schemas.microsoft.com/office/drawing/2010/main">
                <a:solidFill>
                  <a:srgbClr val="FFFFFF"/>
                </a:solidFill>
              </a14:hiddenFill>
            </a:ext>
          </a:extLst>
        </p:spPr>
      </p:pic>
      <p:sp>
        <p:nvSpPr>
          <p:cNvPr id="11" name="Rechteck 10"/>
          <p:cNvSpPr/>
          <p:nvPr/>
        </p:nvSpPr>
        <p:spPr>
          <a:xfrm>
            <a:off x="442913" y="1772446"/>
            <a:ext cx="12076758" cy="473791"/>
          </a:xfrm>
          <a:prstGeom prst="rect">
            <a:avLst/>
          </a:prstGeom>
          <a:solidFill>
            <a:srgbClr val="FFFF00">
              <a:alpha val="20000"/>
            </a:srgbClr>
          </a:solid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2879942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smtClean="0"/>
              <a:t>What is “Functional Paradigm”?</a:t>
            </a:r>
            <a:endParaRPr lang="en-GB" dirty="0"/>
          </a:p>
        </p:txBody>
      </p:sp>
      <p:sp>
        <p:nvSpPr>
          <p:cNvPr id="4" name="AutoShape 2" descr="CharakteristikenFunktionaleProgrammierungFirstClassFunctionsE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5" name="AutoShape 5" descr="Rainer Grimm"/>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Tree>
    <p:extLst>
      <p:ext uri="{BB962C8B-B14F-4D97-AF65-F5344CB8AC3E}">
        <p14:creationId xmlns:p14="http://schemas.microsoft.com/office/powerpoint/2010/main" val="110131846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smtClean="0"/>
              <a:t>Recursion</a:t>
            </a:r>
            <a:endParaRPr lang="en-GB" dirty="0"/>
          </a:p>
        </p:txBody>
      </p:sp>
      <p:sp>
        <p:nvSpPr>
          <p:cNvPr id="4" name="AutoShape 2" descr="CharakteristikenFunktionaleProgrammierungFirstClassFunctionsE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5" name="AutoShape 5" descr="Rainer Grimm"/>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Tree>
    <p:extLst>
      <p:ext uri="{BB962C8B-B14F-4D97-AF65-F5344CB8AC3E}">
        <p14:creationId xmlns:p14="http://schemas.microsoft.com/office/powerpoint/2010/main" val="377930574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smtClean="0"/>
              <a:t>From modernescpp.com</a:t>
            </a:r>
            <a:endParaRPr lang="en-GB" dirty="0"/>
          </a:p>
        </p:txBody>
      </p:sp>
      <p:sp>
        <p:nvSpPr>
          <p:cNvPr id="4" name="AutoShape 2" descr="CharakteristikenFunktionaleProgrammierungFirstClassFunctionsE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97572" y="891214"/>
            <a:ext cx="8935018" cy="82105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AutoShape 5" descr="Rainer Grimm"/>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pic>
        <p:nvPicPr>
          <p:cNvPr id="2054"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0374" y="1157918"/>
            <a:ext cx="3095657" cy="43927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7788856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smtClean="0"/>
              <a:t>Purely Functional = No Side Effects</a:t>
            </a:r>
            <a:endParaRPr lang="en-GB" dirty="0"/>
          </a:p>
        </p:txBody>
      </p:sp>
      <p:sp>
        <p:nvSpPr>
          <p:cNvPr id="3" name="Inhaltsplatzhalter 2"/>
          <p:cNvSpPr>
            <a:spLocks noGrp="1"/>
          </p:cNvSpPr>
          <p:nvPr>
            <p:ph idx="1"/>
          </p:nvPr>
        </p:nvSpPr>
        <p:spPr/>
        <p:txBody>
          <a:bodyPr/>
          <a:lstStyle/>
          <a:p>
            <a:pPr marL="0" indent="0">
              <a:buNone/>
            </a:pPr>
            <a:r>
              <a:rPr lang="en-GB" smtClean="0"/>
              <a:t>int sideeffect = 0;</a:t>
            </a:r>
          </a:p>
          <a:p>
            <a:pPr marL="0" indent="0">
              <a:buNone/>
            </a:pPr>
            <a:r>
              <a:rPr lang="en-GB" smtClean="0"/>
              <a:t>int f(int x)</a:t>
            </a:r>
          </a:p>
          <a:p>
            <a:pPr marL="0" indent="0">
              <a:buNone/>
            </a:pPr>
            <a:r>
              <a:rPr lang="en-GB" smtClean="0"/>
              <a:t>{</a:t>
            </a:r>
          </a:p>
          <a:p>
            <a:pPr marL="0" indent="0">
              <a:buNone/>
            </a:pPr>
            <a:r>
              <a:rPr lang="en-GB"/>
              <a:t>	</a:t>
            </a:r>
            <a:r>
              <a:rPr lang="en-GB" smtClean="0"/>
              <a:t>sideeffect++;</a:t>
            </a:r>
          </a:p>
          <a:p>
            <a:pPr marL="0" indent="0">
              <a:buNone/>
            </a:pPr>
            <a:r>
              <a:rPr lang="en-GB"/>
              <a:t>	</a:t>
            </a:r>
            <a:r>
              <a:rPr lang="en-GB" smtClean="0"/>
              <a:t>return(2*x + sideeffect);</a:t>
            </a:r>
          </a:p>
          <a:p>
            <a:pPr marL="0" indent="0">
              <a:buNone/>
            </a:pPr>
            <a:r>
              <a:rPr lang="en-GB" smtClean="0"/>
              <a:t>}</a:t>
            </a:r>
          </a:p>
          <a:p>
            <a:pPr marL="0" indent="0">
              <a:buNone/>
            </a:pPr>
            <a:endParaRPr lang="en-GB" smtClean="0"/>
          </a:p>
          <a:p>
            <a:pPr marL="0" indent="0" algn="ctr">
              <a:buNone/>
            </a:pPr>
            <a:r>
              <a:rPr lang="en-GB" sz="9600" smtClean="0"/>
              <a:t>f(x) ≠ f(x)</a:t>
            </a:r>
          </a:p>
        </p:txBody>
      </p:sp>
    </p:spTree>
    <p:extLst>
      <p:ext uri="{BB962C8B-B14F-4D97-AF65-F5344CB8AC3E}">
        <p14:creationId xmlns:p14="http://schemas.microsoft.com/office/powerpoint/2010/main" val="397624492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smtClean="0"/>
              <a:t>Strong Types</a:t>
            </a:r>
            <a:endParaRPr lang="en-GB" dirty="0"/>
          </a:p>
        </p:txBody>
      </p:sp>
      <p:sp>
        <p:nvSpPr>
          <p:cNvPr id="3" name="Inhaltsplatzhalter 2"/>
          <p:cNvSpPr>
            <a:spLocks noGrp="1"/>
          </p:cNvSpPr>
          <p:nvPr>
            <p:ph idx="1"/>
          </p:nvPr>
        </p:nvSpPr>
        <p:spPr/>
        <p:txBody>
          <a:bodyPr/>
          <a:lstStyle/>
          <a:p>
            <a:r>
              <a:rPr lang="en-GB" smtClean="0"/>
              <a:t>Finds all type errors at compile time</a:t>
            </a:r>
          </a:p>
          <a:p>
            <a:r>
              <a:rPr lang="en-GB" smtClean="0"/>
              <a:t>Type Inference:</a:t>
            </a:r>
            <a:br>
              <a:rPr lang="en-GB" smtClean="0"/>
            </a:br>
            <a:r>
              <a:rPr lang="en-GB" smtClean="0"/>
              <a:t>Finds out about types itself,</a:t>
            </a:r>
            <a:br>
              <a:rPr lang="en-GB" smtClean="0"/>
            </a:br>
            <a:r>
              <a:rPr lang="en-GB" smtClean="0"/>
              <a:t>no manual annotations needed</a:t>
            </a:r>
          </a:p>
          <a:p>
            <a:endParaRPr lang="en-GB" smtClean="0"/>
          </a:p>
          <a:p>
            <a:endParaRPr lang="en-GB" smtClean="0"/>
          </a:p>
          <a:p>
            <a:r>
              <a:rPr lang="en-GB" smtClean="0"/>
              <a:t>Types are your friends,</a:t>
            </a:r>
            <a:br>
              <a:rPr lang="en-GB" smtClean="0"/>
            </a:br>
            <a:r>
              <a:rPr lang="en-GB" smtClean="0"/>
              <a:t>strong types are strong friends!</a:t>
            </a:r>
          </a:p>
        </p:txBody>
      </p:sp>
      <p:pic>
        <p:nvPicPr>
          <p:cNvPr id="4" name="Grafik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679" y="5697416"/>
            <a:ext cx="5356603" cy="3408138"/>
          </a:xfrm>
          <a:prstGeom prst="rect">
            <a:avLst/>
          </a:prstGeom>
        </p:spPr>
      </p:pic>
    </p:spTree>
    <p:extLst>
      <p:ext uri="{BB962C8B-B14F-4D97-AF65-F5344CB8AC3E}">
        <p14:creationId xmlns:p14="http://schemas.microsoft.com/office/powerpoint/2010/main" val="44028241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smtClean="0"/>
              <a:t>Strong Types For Admins</a:t>
            </a:r>
            <a:endParaRPr lang="en-GB" dirty="0"/>
          </a:p>
        </p:txBody>
      </p:sp>
      <p:pic>
        <p:nvPicPr>
          <p:cNvPr id="5" name="Grafik 4"/>
          <p:cNvPicPr>
            <a:picLocks noChangeAspect="1"/>
          </p:cNvPicPr>
          <p:nvPr/>
        </p:nvPicPr>
        <p:blipFill rotWithShape="1">
          <a:blip r:embed="rId3">
            <a:extLst>
              <a:ext uri="{28A0092B-C50C-407E-A947-70E740481C1C}">
                <a14:useLocalDpi xmlns:a14="http://schemas.microsoft.com/office/drawing/2010/main" val="0"/>
              </a:ext>
            </a:extLst>
          </a:blip>
          <a:srcRect b="20850"/>
          <a:stretch/>
        </p:blipFill>
        <p:spPr>
          <a:xfrm>
            <a:off x="2684585" y="1059153"/>
            <a:ext cx="7775136" cy="8694447"/>
          </a:xfrm>
          <a:prstGeom prst="rect">
            <a:avLst/>
          </a:prstGeom>
        </p:spPr>
      </p:pic>
    </p:spTree>
    <p:extLst>
      <p:ext uri="{BB962C8B-B14F-4D97-AF65-F5344CB8AC3E}">
        <p14:creationId xmlns:p14="http://schemas.microsoft.com/office/powerpoint/2010/main" val="216256822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smtClean="0"/>
              <a:t>Contents TODO!</a:t>
            </a:r>
            <a:endParaRPr lang="en-GB" dirty="0"/>
          </a:p>
        </p:txBody>
      </p:sp>
      <p:sp>
        <p:nvSpPr>
          <p:cNvPr id="3" name="Inhaltsplatzhalter 2"/>
          <p:cNvSpPr>
            <a:spLocks noGrp="1"/>
          </p:cNvSpPr>
          <p:nvPr>
            <p:ph idx="1"/>
          </p:nvPr>
        </p:nvSpPr>
        <p:spPr/>
        <p:txBody>
          <a:bodyPr/>
          <a:lstStyle/>
          <a:p>
            <a:r>
              <a:rPr lang="en-GB" smtClean="0"/>
              <a:t>Motivation</a:t>
            </a:r>
          </a:p>
          <a:p>
            <a:pPr lvl="1"/>
            <a:r>
              <a:rPr lang="en-GB" smtClean="0"/>
              <a:t>Why and when to switch to Haskell</a:t>
            </a:r>
          </a:p>
          <a:p>
            <a:pPr lvl="1"/>
            <a:r>
              <a:rPr lang="en-GB" smtClean="0"/>
              <a:t>What to expect</a:t>
            </a:r>
          </a:p>
          <a:p>
            <a:r>
              <a:rPr lang="en-GB" smtClean="0"/>
              <a:t>The NSWC Experiment</a:t>
            </a:r>
          </a:p>
          <a:p>
            <a:r>
              <a:rPr lang="en-GB" smtClean="0"/>
              <a:t>Strategic Choices (and how they manifest)</a:t>
            </a:r>
          </a:p>
          <a:p>
            <a:r>
              <a:rPr lang="en-GB" smtClean="0"/>
              <a:t>Glasgow </a:t>
            </a:r>
            <a:r>
              <a:rPr lang="en-GB"/>
              <a:t>Haskell Compiler </a:t>
            </a:r>
            <a:r>
              <a:rPr lang="en-GB" smtClean="0"/>
              <a:t>[Interactive] / </a:t>
            </a:r>
            <a:r>
              <a:rPr lang="en-GB"/>
              <a:t>Hackage / </a:t>
            </a:r>
            <a:r>
              <a:rPr lang="en-GB" smtClean="0"/>
              <a:t>Stackage</a:t>
            </a:r>
            <a:endParaRPr lang="en-GB"/>
          </a:p>
          <a:p>
            <a:r>
              <a:rPr lang="en-GB" smtClean="0"/>
              <a:t>Hello World!</a:t>
            </a:r>
          </a:p>
          <a:p>
            <a:r>
              <a:rPr lang="en-GB" smtClean="0"/>
              <a:t>Closing the “Semantic Gap”</a:t>
            </a:r>
          </a:p>
          <a:p>
            <a:r>
              <a:rPr lang="en-GB" smtClean="0"/>
              <a:t>“Executable Proof”: Quicksort</a:t>
            </a:r>
          </a:p>
          <a:p>
            <a:r>
              <a:rPr lang="en-GB" smtClean="0"/>
              <a:t>“Executable Specification”: Chess in 200 Lines</a:t>
            </a:r>
          </a:p>
          <a:p>
            <a:endParaRPr lang="en-GB"/>
          </a:p>
          <a:p>
            <a:endParaRPr lang="en-GB" smtClean="0"/>
          </a:p>
        </p:txBody>
      </p:sp>
    </p:spTree>
    <p:extLst>
      <p:ext uri="{BB962C8B-B14F-4D97-AF65-F5344CB8AC3E}">
        <p14:creationId xmlns:p14="http://schemas.microsoft.com/office/powerpoint/2010/main" val="270453453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el 1"/>
          <p:cNvSpPr>
            <a:spLocks noGrp="1"/>
          </p:cNvSpPr>
          <p:nvPr>
            <p:ph type="title"/>
          </p:nvPr>
        </p:nvSpPr>
        <p:spPr bwMode="auto">
          <a:xfrm>
            <a:off x="442913" y="93663"/>
            <a:ext cx="11074174" cy="939800"/>
          </a:xfrm>
          <a:noFill/>
          <a:ln>
            <a:miter lim="800000"/>
            <a:headEnd/>
            <a:tailEnd/>
          </a:ln>
        </p:spPr>
        <p:txBody>
          <a:bodyPr vert="horz" wrap="square" numCol="1" anchor="t" anchorCtr="0" compatLnSpc="1">
            <a:prstTxWarp prst="textNoShape">
              <a:avLst/>
            </a:prstTxWarp>
          </a:bodyPr>
          <a:lstStyle/>
          <a:p>
            <a:r>
              <a:rPr lang="de-DE" sz="5400" smtClean="0"/>
              <a:t>Null References</a:t>
            </a:r>
            <a:endParaRPr lang="en-US" sz="5400" smtClean="0"/>
          </a:p>
        </p:txBody>
      </p:sp>
      <p:sp>
        <p:nvSpPr>
          <p:cNvPr id="3" name="Rectangle 4"/>
          <p:cNvSpPr>
            <a:spLocks/>
          </p:cNvSpPr>
          <p:nvPr/>
        </p:nvSpPr>
        <p:spPr bwMode="auto">
          <a:xfrm>
            <a:off x="4212419" y="1284966"/>
            <a:ext cx="8360581" cy="1326469"/>
          </a:xfrm>
          <a:prstGeom prst="rect">
            <a:avLst/>
          </a:prstGeom>
          <a:noFill/>
          <a:ln w="12700" cap="flat">
            <a:noFill/>
            <a:miter lim="800000"/>
            <a:headEnd type="none" w="med" len="med"/>
            <a:tailEnd type="none" w="med" len="med"/>
          </a:ln>
        </p:spPr>
        <p:txBody>
          <a:bodyPr lIns="0" tIns="0" rIns="0" bIns="0"/>
          <a:lstStyle/>
          <a:p>
            <a:pPr>
              <a:lnSpc>
                <a:spcPct val="120000"/>
              </a:lnSpc>
              <a:spcBef>
                <a:spcPts val="1000"/>
              </a:spcBef>
              <a:buSzPct val="120000"/>
              <a:defRPr/>
            </a:pPr>
            <a:r>
              <a:rPr lang="en-US" sz="2800" i="1" smtClean="0"/>
              <a:t>“I </a:t>
            </a:r>
            <a:r>
              <a:rPr lang="en-US" sz="2800" i="1"/>
              <a:t>call it my billion-dollar </a:t>
            </a:r>
            <a:r>
              <a:rPr lang="en-US" sz="2800" i="1" smtClean="0"/>
              <a:t>mistake.</a:t>
            </a:r>
            <a:br>
              <a:rPr lang="en-US" sz="2800" i="1" smtClean="0"/>
            </a:br>
            <a:r>
              <a:rPr lang="en-US" sz="2800" i="1" smtClean="0"/>
              <a:t>It </a:t>
            </a:r>
            <a:r>
              <a:rPr lang="en-US" sz="2800" i="1"/>
              <a:t>was the invention of the null reference in 1965</a:t>
            </a:r>
            <a:r>
              <a:rPr lang="en-US" sz="2800" i="1" smtClean="0"/>
              <a:t>.”</a:t>
            </a:r>
            <a:endParaRPr lang="en-US" sz="2600" i="1">
              <a:solidFill>
                <a:srgbClr val="262626"/>
              </a:solidFill>
              <a:latin typeface="+mn-lt"/>
              <a:ea typeface="Gill Sans" charset="0"/>
              <a:cs typeface="Gill Sans" charset="0"/>
            </a:endParaRPr>
          </a:p>
        </p:txBody>
      </p:sp>
      <p:pic>
        <p:nvPicPr>
          <p:cNvPr id="1026" name="Picture 2" descr="Sir Tony Hoare IMG 5125.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8395" y="1284966"/>
            <a:ext cx="2570617" cy="257061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https://res.infoq.com/presentations/Null-References-The-Billion-Dollar-Mistake-Tony-Hoare/en/slides/slide0.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12419" y="3018584"/>
            <a:ext cx="7745802" cy="58004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002255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smtClean="0"/>
              <a:t>Null Pointer Constructor</a:t>
            </a:r>
            <a:endParaRPr lang="en-GB" dirty="0"/>
          </a:p>
        </p:txBody>
      </p:sp>
      <p:sp>
        <p:nvSpPr>
          <p:cNvPr id="3" name="Inhaltsplatzhalter 2"/>
          <p:cNvSpPr>
            <a:spLocks noGrp="1"/>
          </p:cNvSpPr>
          <p:nvPr>
            <p:ph idx="1"/>
          </p:nvPr>
        </p:nvSpPr>
        <p:spPr/>
        <p:txBody>
          <a:bodyPr/>
          <a:lstStyle/>
          <a:p>
            <a:pPr marL="0" indent="0">
              <a:buNone/>
            </a:pPr>
            <a:r>
              <a:rPr lang="en-GB" smtClean="0">
                <a:latin typeface="Courier New" panose="02070309020205020404" pitchFamily="49" charset="0"/>
                <a:cs typeface="Courier New" panose="02070309020205020404" pitchFamily="49" charset="0"/>
              </a:rPr>
              <a:t>Object obj;     // Meaning: Object obj = null;</a:t>
            </a:r>
          </a:p>
          <a:p>
            <a:pPr marL="0" indent="0">
              <a:buNone/>
            </a:pPr>
            <a:endParaRPr lang="en-GB" smtClean="0">
              <a:latin typeface="Courier New" panose="02070309020205020404" pitchFamily="49" charset="0"/>
              <a:cs typeface="Courier New" panose="02070309020205020404" pitchFamily="49" charset="0"/>
            </a:endParaRPr>
          </a:p>
          <a:p>
            <a:pPr marL="0" indent="0">
              <a:buNone/>
            </a:pPr>
            <a:r>
              <a:rPr lang="en-GB" smtClean="0">
                <a:latin typeface="Courier New" panose="02070309020205020404" pitchFamily="49" charset="0"/>
                <a:cs typeface="Courier New" panose="02070309020205020404" pitchFamily="49" charset="0"/>
              </a:rPr>
              <a:t>.. some forgotten path not setting obj ..</a:t>
            </a:r>
          </a:p>
          <a:p>
            <a:pPr marL="0" indent="0">
              <a:buNone/>
            </a:pPr>
            <a:endParaRPr lang="en-GB" smtClean="0">
              <a:latin typeface="Courier New" panose="02070309020205020404" pitchFamily="49" charset="0"/>
              <a:cs typeface="Courier New" panose="02070309020205020404" pitchFamily="49" charset="0"/>
            </a:endParaRPr>
          </a:p>
          <a:p>
            <a:pPr marL="0" indent="0">
              <a:buNone/>
            </a:pPr>
            <a:r>
              <a:rPr lang="en-GB" smtClean="0">
                <a:latin typeface="Courier New" panose="02070309020205020404" pitchFamily="49" charset="0"/>
                <a:cs typeface="Courier New" panose="02070309020205020404" pitchFamily="49" charset="0"/>
              </a:rPr>
              <a:t>obj.setterX(42);</a:t>
            </a:r>
          </a:p>
          <a:p>
            <a:pPr marL="0" indent="0">
              <a:buNone/>
            </a:pPr>
            <a:endParaRPr lang="en-GB">
              <a:latin typeface="Courier New" panose="02070309020205020404" pitchFamily="49" charset="0"/>
              <a:cs typeface="Courier New" panose="02070309020205020404" pitchFamily="49" charset="0"/>
            </a:endParaRPr>
          </a:p>
          <a:p>
            <a:pPr marL="0" indent="0">
              <a:buNone/>
            </a:pPr>
            <a:endParaRPr lang="en-GB" smtClean="0">
              <a:latin typeface="Courier New" panose="02070309020205020404" pitchFamily="49" charset="0"/>
              <a:cs typeface="Courier New" panose="02070309020205020404" pitchFamily="49" charset="0"/>
            </a:endParaRPr>
          </a:p>
          <a:p>
            <a:pPr marL="0" indent="0">
              <a:buNone/>
            </a:pPr>
            <a:endParaRPr lang="en-GB">
              <a:latin typeface="Courier New" panose="02070309020205020404" pitchFamily="49" charset="0"/>
              <a:cs typeface="Courier New" panose="02070309020205020404" pitchFamily="49" charset="0"/>
            </a:endParaRPr>
          </a:p>
          <a:p>
            <a:pPr marL="0" indent="0">
              <a:buNone/>
            </a:pPr>
            <a:endParaRPr lang="en-GB" smtClean="0">
              <a:latin typeface="Courier New" panose="02070309020205020404" pitchFamily="49" charset="0"/>
              <a:cs typeface="Courier New" panose="02070309020205020404" pitchFamily="49" charset="0"/>
            </a:endParaRPr>
          </a:p>
          <a:p>
            <a:pPr marL="0" indent="0">
              <a:buNone/>
            </a:pPr>
            <a:endParaRPr lang="en-GB" smtClean="0">
              <a:latin typeface="Courier New" panose="02070309020205020404" pitchFamily="49" charset="0"/>
              <a:cs typeface="Courier New" panose="02070309020205020404" pitchFamily="49" charset="0"/>
            </a:endParaRPr>
          </a:p>
          <a:p>
            <a:pPr marL="0" indent="0">
              <a:buNone/>
            </a:pPr>
            <a:endParaRPr lang="en-GB">
              <a:latin typeface="Courier New" panose="02070309020205020404" pitchFamily="49" charset="0"/>
              <a:cs typeface="Courier New" panose="02070309020205020404" pitchFamily="49" charset="0"/>
            </a:endParaRPr>
          </a:p>
          <a:p>
            <a:pPr marL="0" indent="0">
              <a:buNone/>
            </a:pPr>
            <a:endParaRPr lang="en-GB" smtClean="0">
              <a:latin typeface="Courier New" panose="02070309020205020404" pitchFamily="49" charset="0"/>
              <a:cs typeface="Courier New" panose="02070309020205020404" pitchFamily="49" charset="0"/>
            </a:endParaRPr>
          </a:p>
          <a:p>
            <a:pPr marL="0" indent="0">
              <a:buNone/>
            </a:pPr>
            <a:endParaRPr lang="en-GB">
              <a:latin typeface="Courier New" panose="02070309020205020404" pitchFamily="49" charset="0"/>
              <a:cs typeface="Courier New" panose="02070309020205020404" pitchFamily="49" charset="0"/>
            </a:endParaRPr>
          </a:p>
        </p:txBody>
      </p:sp>
      <p:sp>
        <p:nvSpPr>
          <p:cNvPr id="4" name="AutoShape 2" descr="Bildergebnis für null pointer exception"/>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83362" y="5888970"/>
            <a:ext cx="5281775" cy="31495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6" name="Gerade Verbindung mit Pfeil 5"/>
          <p:cNvCxnSpPr/>
          <p:nvPr/>
        </p:nvCxnSpPr>
        <p:spPr>
          <a:xfrm>
            <a:off x="1003177" y="3968318"/>
            <a:ext cx="3180185" cy="182880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900223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el 1"/>
          <p:cNvSpPr>
            <a:spLocks noGrp="1"/>
          </p:cNvSpPr>
          <p:nvPr>
            <p:ph type="title"/>
          </p:nvPr>
        </p:nvSpPr>
        <p:spPr bwMode="auto">
          <a:xfrm>
            <a:off x="442913" y="93663"/>
            <a:ext cx="10742612" cy="939800"/>
          </a:xfrm>
          <a:noFill/>
          <a:ln>
            <a:miter lim="800000"/>
            <a:headEnd/>
            <a:tailEnd/>
          </a:ln>
        </p:spPr>
        <p:txBody>
          <a:bodyPr vert="horz" wrap="square" numCol="1" anchor="t" anchorCtr="0" compatLnSpc="1">
            <a:prstTxWarp prst="textNoShape">
              <a:avLst/>
            </a:prstTxWarp>
          </a:bodyPr>
          <a:lstStyle/>
          <a:p>
            <a:r>
              <a:rPr lang="en-US" smtClean="0"/>
              <a:t>No Null Pointer, No Cry!</a:t>
            </a:r>
          </a:p>
        </p:txBody>
      </p:sp>
      <p:sp>
        <p:nvSpPr>
          <p:cNvPr id="5" name="Textfeld 4"/>
          <p:cNvSpPr txBox="1"/>
          <p:nvPr/>
        </p:nvSpPr>
        <p:spPr>
          <a:xfrm>
            <a:off x="404057" y="2154391"/>
            <a:ext cx="12114514" cy="1200329"/>
          </a:xfrm>
          <a:prstGeom prst="rect">
            <a:avLst/>
          </a:prstGeom>
          <a:noFill/>
        </p:spPr>
        <p:txBody>
          <a:bodyPr wrap="square" rtlCol="0">
            <a:spAutoFit/>
          </a:bodyPr>
          <a:lstStyle/>
          <a:p>
            <a:r>
              <a:rPr lang="en-US" sz="2400" smtClean="0">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data Maybe typ   =   Just typ | Nothing</a:t>
            </a:r>
            <a:br>
              <a:rPr lang="en-US" sz="2400" smtClean="0">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br>
            <a:endParaRPr lang="en-US" sz="2400" smtClean="0">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a:p>
            <a:r>
              <a:rPr lang="en-US" sz="2400" smtClean="0">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a:t>
            </a:r>
          </a:p>
        </p:txBody>
      </p:sp>
      <p:sp>
        <p:nvSpPr>
          <p:cNvPr id="4" name="Textfeld 3"/>
          <p:cNvSpPr txBox="1"/>
          <p:nvPr/>
        </p:nvSpPr>
        <p:spPr>
          <a:xfrm>
            <a:off x="404057" y="4363663"/>
            <a:ext cx="12114514" cy="1569660"/>
          </a:xfrm>
          <a:prstGeom prst="rect">
            <a:avLst/>
          </a:prstGeom>
          <a:noFill/>
        </p:spPr>
        <p:txBody>
          <a:bodyPr wrap="square" rtlCol="0">
            <a:spAutoFit/>
          </a:bodyPr>
          <a:lstStyle/>
          <a:p>
            <a:r>
              <a:rPr lang="en-US" sz="2400" smtClean="0">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case input :: Maybe Int of</a:t>
            </a:r>
          </a:p>
          <a:p>
            <a:r>
              <a:rPr lang="en-US" sz="2400">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a:t>
            </a:r>
            <a:r>
              <a:rPr lang="en-US" sz="2400" smtClean="0">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Nothing     </a:t>
            </a:r>
            <a:r>
              <a:rPr lang="en-US" sz="2400">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-&gt; </a:t>
            </a:r>
            <a:r>
              <a:rPr lang="en-US" sz="2400" i="1">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&lt;deal with it </a:t>
            </a:r>
            <a:r>
              <a:rPr lang="en-US" sz="2400" i="1" smtClean="0">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somehow!&gt;</a:t>
            </a:r>
            <a:endParaRPr lang="de-DE" sz="2400" i="1">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a:p>
            <a:r>
              <a:rPr lang="en-US" sz="2400" smtClean="0">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Just intval -&gt; …</a:t>
            </a:r>
          </a:p>
          <a:p>
            <a:r>
              <a:rPr lang="en-US" sz="2400">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a:t>
            </a:r>
            <a:r>
              <a:rPr lang="en-US" sz="2400" smtClean="0">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a:t>
            </a:r>
            <a:endParaRPr lang="de-DE" sz="2400" i="1">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p:txBody>
      </p:sp>
    </p:spTree>
    <p:extLst>
      <p:ext uri="{BB962C8B-B14F-4D97-AF65-F5344CB8AC3E}">
        <p14:creationId xmlns:p14="http://schemas.microsoft.com/office/powerpoint/2010/main" val="913183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smtClean="0"/>
              <a:t>List Comprehension</a:t>
            </a:r>
            <a:endParaRPr lang="en-GB" dirty="0"/>
          </a:p>
        </p:txBody>
      </p:sp>
      <p:sp>
        <p:nvSpPr>
          <p:cNvPr id="3" name="Inhaltsplatzhalter 2"/>
          <p:cNvSpPr>
            <a:spLocks noGrp="1"/>
          </p:cNvSpPr>
          <p:nvPr>
            <p:ph idx="1"/>
          </p:nvPr>
        </p:nvSpPr>
        <p:spPr/>
        <p:txBody>
          <a:bodyPr/>
          <a:lstStyle/>
          <a:p>
            <a:r>
              <a:rPr lang="en-GB" smtClean="0"/>
              <a:t>Mathematical/declarative way of defining </a:t>
            </a:r>
            <a:r>
              <a:rPr lang="en-GB" smtClean="0"/>
              <a:t>lists</a:t>
            </a:r>
          </a:p>
          <a:p>
            <a:pPr marL="0" indent="0">
              <a:buNone/>
            </a:pPr>
            <a:endParaRPr lang="en-GB"/>
          </a:p>
          <a:p>
            <a:pPr marL="0" indent="0">
              <a:buNone/>
            </a:pPr>
            <a:endParaRPr lang="en-GB" smtClean="0"/>
          </a:p>
          <a:p>
            <a:pPr marL="0" indent="0">
              <a:buNone/>
            </a:pPr>
            <a:endParaRPr lang="en-GB"/>
          </a:p>
          <a:p>
            <a:pPr marL="0" indent="0">
              <a:buNone/>
            </a:pPr>
            <a:r>
              <a:rPr lang="en-GB" smtClean="0"/>
              <a:t>What does the following list contain?</a:t>
            </a:r>
            <a:endParaRPr lang="en-GB" smtClean="0"/>
          </a:p>
          <a:p>
            <a:pPr marL="0" indent="0">
              <a:buNone/>
            </a:pPr>
            <a:endParaRPr lang="en-GB" smtClean="0"/>
          </a:p>
          <a:p>
            <a:pPr marL="0" indent="0">
              <a:buNone/>
            </a:pPr>
            <a:endParaRPr lang="en-GB"/>
          </a:p>
          <a:p>
            <a:pPr marL="0" indent="0">
              <a:buNone/>
            </a:pPr>
            <a:r>
              <a:rPr lang="en-US" sz="2400" b="0">
                <a:latin typeface="Droid Sans Mono" panose="020B0609030804020204" pitchFamily="49" charset="0"/>
                <a:ea typeface="Droid Sans Mono" panose="020B0609030804020204" pitchFamily="49" charset="0"/>
                <a:cs typeface="Droid Sans Mono" panose="020B0609030804020204" pitchFamily="49" charset="0"/>
              </a:rPr>
              <a:t>[ x | x &lt;- [2..100], all (x `</a:t>
            </a:r>
            <a:r>
              <a:rPr lang="en-US" sz="2400" b="0" smtClean="0">
                <a:latin typeface="Droid Sans Mono" panose="020B0609030804020204" pitchFamily="49" charset="0"/>
                <a:ea typeface="Droid Sans Mono" panose="020B0609030804020204" pitchFamily="49" charset="0"/>
                <a:cs typeface="Droid Sans Mono" panose="020B0609030804020204" pitchFamily="49" charset="0"/>
              </a:rPr>
              <a:t>notDividibleBy</a:t>
            </a:r>
            <a:r>
              <a:rPr lang="en-US" sz="2400" b="0">
                <a:latin typeface="Droid Sans Mono" panose="020B0609030804020204" pitchFamily="49" charset="0"/>
                <a:ea typeface="Droid Sans Mono" panose="020B0609030804020204" pitchFamily="49" charset="0"/>
                <a:cs typeface="Droid Sans Mono" panose="020B0609030804020204" pitchFamily="49" charset="0"/>
              </a:rPr>
              <a:t>`) [2..(x-1)] ]</a:t>
            </a:r>
          </a:p>
          <a:p>
            <a:pPr marL="0" indent="0">
              <a:buNone/>
            </a:pPr>
            <a:endParaRPr lang="en-US" sz="2400" b="0">
              <a:latin typeface="Droid Sans Mono" panose="020B0609030804020204" pitchFamily="49" charset="0"/>
              <a:ea typeface="Droid Sans Mono" panose="020B0609030804020204" pitchFamily="49" charset="0"/>
              <a:cs typeface="Droid Sans Mono" panose="020B0609030804020204" pitchFamily="49" charset="0"/>
            </a:endParaRPr>
          </a:p>
          <a:p>
            <a:pPr marL="0" indent="0">
              <a:buNone/>
            </a:pPr>
            <a:r>
              <a:rPr lang="en-US" sz="2400" b="0">
                <a:latin typeface="Droid Sans Mono" panose="020B0609030804020204" pitchFamily="49" charset="0"/>
                <a:ea typeface="Droid Sans Mono" panose="020B0609030804020204" pitchFamily="49" charset="0"/>
                <a:cs typeface="Droid Sans Mono" panose="020B0609030804020204" pitchFamily="49" charset="0"/>
              </a:rPr>
              <a:t>where</a:t>
            </a:r>
          </a:p>
          <a:p>
            <a:pPr marL="0" indent="0">
              <a:buNone/>
            </a:pPr>
            <a:endParaRPr lang="en-US" sz="2400" b="0">
              <a:latin typeface="Droid Sans Mono" panose="020B0609030804020204" pitchFamily="49" charset="0"/>
              <a:ea typeface="Droid Sans Mono" panose="020B0609030804020204" pitchFamily="49" charset="0"/>
              <a:cs typeface="Droid Sans Mono" panose="020B0609030804020204" pitchFamily="49" charset="0"/>
            </a:endParaRPr>
          </a:p>
          <a:p>
            <a:pPr marL="0" indent="0">
              <a:buNone/>
            </a:pPr>
            <a:r>
              <a:rPr lang="en-US" sz="2400" b="0">
                <a:latin typeface="Droid Sans Mono" panose="020B0609030804020204" pitchFamily="49" charset="0"/>
                <a:ea typeface="Droid Sans Mono" panose="020B0609030804020204" pitchFamily="49" charset="0"/>
                <a:cs typeface="Droid Sans Mono" panose="020B0609030804020204" pitchFamily="49" charset="0"/>
              </a:rPr>
              <a:t>x </a:t>
            </a:r>
            <a:r>
              <a:rPr lang="en-US" sz="2400" b="0" smtClean="0">
                <a:latin typeface="Droid Sans Mono" panose="020B0609030804020204" pitchFamily="49" charset="0"/>
                <a:ea typeface="Droid Sans Mono" panose="020B0609030804020204" pitchFamily="49" charset="0"/>
                <a:cs typeface="Droid Sans Mono" panose="020B0609030804020204" pitchFamily="49" charset="0"/>
              </a:rPr>
              <a:t>`notDividibleBy` </a:t>
            </a:r>
            <a:r>
              <a:rPr lang="en-US" sz="2400" b="0">
                <a:latin typeface="Droid Sans Mono" panose="020B0609030804020204" pitchFamily="49" charset="0"/>
                <a:ea typeface="Droid Sans Mono" panose="020B0609030804020204" pitchFamily="49" charset="0"/>
                <a:cs typeface="Droid Sans Mono" panose="020B0609030804020204" pitchFamily="49" charset="0"/>
              </a:rPr>
              <a:t>d  </a:t>
            </a:r>
            <a:r>
              <a:rPr lang="en-US" sz="2400" b="0" smtClean="0">
                <a:latin typeface="Droid Sans Mono" panose="020B0609030804020204" pitchFamily="49" charset="0"/>
                <a:ea typeface="Droid Sans Mono" panose="020B0609030804020204" pitchFamily="49" charset="0"/>
                <a:cs typeface="Droid Sans Mono" panose="020B0609030804020204" pitchFamily="49" charset="0"/>
              </a:rPr>
              <a:t>  =    mod </a:t>
            </a:r>
            <a:r>
              <a:rPr lang="en-US" sz="2400" b="0">
                <a:latin typeface="Droid Sans Mono" panose="020B0609030804020204" pitchFamily="49" charset="0"/>
                <a:ea typeface="Droid Sans Mono" panose="020B0609030804020204" pitchFamily="49" charset="0"/>
                <a:cs typeface="Droid Sans Mono" panose="020B0609030804020204" pitchFamily="49" charset="0"/>
              </a:rPr>
              <a:t>x d /= 0</a:t>
            </a:r>
          </a:p>
        </p:txBody>
      </p:sp>
    </p:spTree>
    <p:extLst>
      <p:ext uri="{BB962C8B-B14F-4D97-AF65-F5344CB8AC3E}">
        <p14:creationId xmlns:p14="http://schemas.microsoft.com/office/powerpoint/2010/main" val="241399333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el 1"/>
          <p:cNvSpPr>
            <a:spLocks noGrp="1"/>
          </p:cNvSpPr>
          <p:nvPr>
            <p:ph type="title"/>
          </p:nvPr>
        </p:nvSpPr>
        <p:spPr bwMode="auto">
          <a:xfrm>
            <a:off x="442913" y="93663"/>
            <a:ext cx="10742612" cy="939800"/>
          </a:xfrm>
          <a:noFill/>
          <a:ln>
            <a:miter lim="800000"/>
            <a:headEnd/>
            <a:tailEnd/>
          </a:ln>
        </p:spPr>
        <p:txBody>
          <a:bodyPr vert="horz" wrap="square" numCol="1" anchor="t" anchorCtr="0" compatLnSpc="1">
            <a:prstTxWarp prst="textNoShape">
              <a:avLst/>
            </a:prstTxWarp>
          </a:bodyPr>
          <a:lstStyle/>
          <a:p>
            <a:r>
              <a:rPr lang="en-US" smtClean="0"/>
              <a:t>Lazy Evaluation: Only if needed!</a:t>
            </a:r>
          </a:p>
        </p:txBody>
      </p:sp>
      <p:sp>
        <p:nvSpPr>
          <p:cNvPr id="7" name="Inhaltsplatzhalter 2"/>
          <p:cNvSpPr>
            <a:spLocks noGrp="1"/>
          </p:cNvSpPr>
          <p:nvPr>
            <p:ph idx="1"/>
          </p:nvPr>
        </p:nvSpPr>
        <p:spPr>
          <a:xfrm>
            <a:off x="459569" y="1607667"/>
            <a:ext cx="12029440" cy="7110205"/>
          </a:xfrm>
        </p:spPr>
        <p:txBody>
          <a:bodyPr/>
          <a:lstStyle/>
          <a:p>
            <a:r>
              <a:rPr lang="en-GB" smtClean="0"/>
              <a:t>Deal with infinity</a:t>
            </a:r>
            <a:br>
              <a:rPr lang="en-GB" smtClean="0"/>
            </a:br>
            <a:r>
              <a:rPr lang="en-GB" smtClean="0"/>
              <a:t/>
            </a:r>
            <a:br>
              <a:rPr lang="en-GB" smtClean="0"/>
            </a:br>
            <a:r>
              <a:rPr lang="en-GB" b="0">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take 100 primes</a:t>
            </a:r>
          </a:p>
          <a:p>
            <a:pPr marL="0" indent="0">
              <a:buNone/>
            </a:pPr>
            <a:endParaRPr lang="en-GB" smtClean="0"/>
          </a:p>
          <a:p>
            <a:r>
              <a:rPr lang="en-GB" smtClean="0"/>
              <a:t>Efficiency without explicitly thinking about it</a:t>
            </a:r>
            <a:br>
              <a:rPr lang="en-GB" smtClean="0"/>
            </a:br>
            <a:r>
              <a:rPr lang="en-GB" smtClean="0"/>
              <a:t/>
            </a:r>
            <a:br>
              <a:rPr lang="en-GB" smtClean="0"/>
            </a:br>
            <a:r>
              <a:rPr lang="en-US" b="0">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minimum </a:t>
            </a:r>
            <a:r>
              <a:rPr lang="en-US" b="0" smtClean="0">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list = </a:t>
            </a:r>
            <a:r>
              <a:rPr lang="en-US" b="0">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head </a:t>
            </a:r>
            <a:r>
              <a:rPr lang="en-US" b="0" smtClean="0">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(qsort list)</a:t>
            </a:r>
            <a:endParaRPr lang="de-DE" b="0">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a:p>
            <a:pPr marL="0" indent="0">
              <a:buNone/>
            </a:pPr>
            <a:endParaRPr lang="en-GB" smtClean="0"/>
          </a:p>
          <a:p>
            <a:r>
              <a:rPr lang="en-GB" smtClean="0"/>
              <a:t>No need for fixed upper bounds:</a:t>
            </a:r>
            <a:br>
              <a:rPr lang="en-GB" smtClean="0"/>
            </a:br>
            <a:r>
              <a:rPr lang="en-GB" smtClean="0"/>
              <a:t/>
            </a:r>
            <a:br>
              <a:rPr lang="en-GB" smtClean="0"/>
            </a:br>
            <a:r>
              <a:rPr lang="en-GB" b="0" smtClean="0">
                <a:latin typeface="Courier New" panose="02070309020205020404" pitchFamily="49" charset="0"/>
                <a:cs typeface="Courier New" panose="02070309020205020404" pitchFamily="49" charset="0"/>
              </a:rPr>
              <a:t>char text[100];</a:t>
            </a:r>
            <a:br>
              <a:rPr lang="en-GB" b="0" smtClean="0">
                <a:latin typeface="Courier New" panose="02070309020205020404" pitchFamily="49" charset="0"/>
                <a:cs typeface="Courier New" panose="02070309020205020404" pitchFamily="49" charset="0"/>
              </a:rPr>
            </a:br>
            <a:r>
              <a:rPr lang="en-GB" b="0" smtClean="0">
                <a:latin typeface="Courier New" panose="02070309020205020404" pitchFamily="49" charset="0"/>
                <a:cs typeface="Courier New" panose="02070309020205020404" pitchFamily="49" charset="0"/>
              </a:rPr>
              <a:t>gets(text);</a:t>
            </a:r>
          </a:p>
          <a:p>
            <a:endParaRPr lang="en-GB" smtClean="0"/>
          </a:p>
          <a:p>
            <a:pPr lvl="1"/>
            <a:r>
              <a:rPr lang="en-GB" smtClean="0"/>
              <a:t>Need checking of the upper bound!</a:t>
            </a:r>
          </a:p>
          <a:p>
            <a:pPr lvl="1"/>
            <a:r>
              <a:rPr lang="en-GB" smtClean="0"/>
              <a:t>Problems when not checked and bounds exceeded</a:t>
            </a:r>
          </a:p>
        </p:txBody>
      </p:sp>
    </p:spTree>
    <p:extLst>
      <p:ext uri="{BB962C8B-B14F-4D97-AF65-F5344CB8AC3E}">
        <p14:creationId xmlns:p14="http://schemas.microsoft.com/office/powerpoint/2010/main" val="113724253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smtClean="0"/>
              <a:t>No (i.e. Automatic) Memory Management</a:t>
            </a:r>
            <a:endParaRPr lang="en-GB" dirty="0"/>
          </a:p>
        </p:txBody>
      </p:sp>
      <p:sp>
        <p:nvSpPr>
          <p:cNvPr id="3" name="Inhaltsplatzhalter 2"/>
          <p:cNvSpPr>
            <a:spLocks noGrp="1"/>
          </p:cNvSpPr>
          <p:nvPr>
            <p:ph idx="1"/>
          </p:nvPr>
        </p:nvSpPr>
        <p:spPr>
          <a:xfrm>
            <a:off x="487680" y="2372810"/>
            <a:ext cx="12029440" cy="6301573"/>
          </a:xfrm>
        </p:spPr>
        <p:txBody>
          <a:bodyPr/>
          <a:lstStyle/>
          <a:p>
            <a:r>
              <a:rPr lang="en-GB" smtClean="0"/>
              <a:t>Human being </a:t>
            </a:r>
            <a:r>
              <a:rPr lang="en-GB"/>
              <a:t>not </a:t>
            </a:r>
            <a:r>
              <a:rPr lang="en-GB" smtClean="0"/>
              <a:t>harassed with explicit memory management</a:t>
            </a:r>
            <a:br>
              <a:rPr lang="en-GB" smtClean="0"/>
            </a:br>
            <a:r>
              <a:rPr lang="en-GB" smtClean="0"/>
              <a:t/>
            </a:r>
            <a:br>
              <a:rPr lang="en-GB" smtClean="0"/>
            </a:br>
            <a:r>
              <a:rPr lang="en-GB" b="0" smtClean="0">
                <a:latin typeface="Courier New" panose="02070309020205020404" pitchFamily="49" charset="0"/>
                <a:cs typeface="Courier New" panose="02070309020205020404" pitchFamily="49" charset="0"/>
              </a:rPr>
              <a:t>void *mem = malloc(1000*sizeof(int));</a:t>
            </a:r>
            <a:br>
              <a:rPr lang="en-GB" b="0" smtClean="0">
                <a:latin typeface="Courier New" panose="02070309020205020404" pitchFamily="49" charset="0"/>
                <a:cs typeface="Courier New" panose="02070309020205020404" pitchFamily="49" charset="0"/>
              </a:rPr>
            </a:br>
            <a:r>
              <a:rPr lang="en-GB" b="0" smtClean="0">
                <a:latin typeface="Courier New" panose="02070309020205020404" pitchFamily="49" charset="0"/>
                <a:cs typeface="Courier New" panose="02070309020205020404" pitchFamily="49" charset="0"/>
              </a:rPr>
              <a:t>for(int i=0;i&lt;1000;i++) mem[i]=i;</a:t>
            </a:r>
            <a:br>
              <a:rPr lang="en-GB" b="0" smtClean="0">
                <a:latin typeface="Courier New" panose="02070309020205020404" pitchFamily="49" charset="0"/>
                <a:cs typeface="Courier New" panose="02070309020205020404" pitchFamily="49" charset="0"/>
              </a:rPr>
            </a:br>
            <a:endParaRPr lang="en-GB" b="0">
              <a:latin typeface="Courier New" panose="02070309020205020404" pitchFamily="49" charset="0"/>
              <a:cs typeface="Courier New" panose="02070309020205020404" pitchFamily="49" charset="0"/>
            </a:endParaRPr>
          </a:p>
          <a:p>
            <a:r>
              <a:rPr lang="en-GB" smtClean="0"/>
              <a:t>Crashes when out of memory!</a:t>
            </a:r>
          </a:p>
          <a:p>
            <a:pPr marL="0" indent="0">
              <a:buNone/>
            </a:pPr>
            <a:endParaRPr lang="en-GB" smtClean="0"/>
          </a:p>
          <a:p>
            <a:r>
              <a:rPr lang="en-GB" smtClean="0"/>
              <a:t>Forgot</a:t>
            </a:r>
            <a:br>
              <a:rPr lang="en-GB" smtClean="0"/>
            </a:br>
            <a:r>
              <a:rPr lang="en-GB" smtClean="0"/>
              <a:t/>
            </a:r>
            <a:br>
              <a:rPr lang="en-GB" smtClean="0"/>
            </a:br>
            <a:r>
              <a:rPr lang="en-GB" b="0">
                <a:latin typeface="Courier New" panose="02070309020205020404" pitchFamily="49" charset="0"/>
                <a:cs typeface="Courier New" panose="02070309020205020404" pitchFamily="49" charset="0"/>
              </a:rPr>
              <a:t>free(mem</a:t>
            </a:r>
            <a:r>
              <a:rPr lang="en-GB" b="0" smtClean="0">
                <a:latin typeface="Courier New" panose="02070309020205020404" pitchFamily="49" charset="0"/>
                <a:cs typeface="Courier New" panose="02070309020205020404" pitchFamily="49" charset="0"/>
              </a:rPr>
              <a:t>);</a:t>
            </a:r>
            <a:r>
              <a:rPr lang="en-GB" smtClean="0">
                <a:latin typeface="Courier New" panose="02070309020205020404" pitchFamily="49" charset="0"/>
                <a:cs typeface="Courier New" panose="02070309020205020404" pitchFamily="49" charset="0"/>
              </a:rPr>
              <a:t/>
            </a:r>
            <a:br>
              <a:rPr lang="en-GB" smtClean="0">
                <a:latin typeface="Courier New" panose="02070309020205020404" pitchFamily="49" charset="0"/>
                <a:cs typeface="Courier New" panose="02070309020205020404" pitchFamily="49" charset="0"/>
              </a:rPr>
            </a:br>
            <a:r>
              <a:rPr lang="en-GB" smtClean="0"/>
              <a:t/>
            </a:r>
            <a:br>
              <a:rPr lang="en-GB" smtClean="0"/>
            </a:br>
            <a:r>
              <a:rPr lang="en-GB" smtClean="0"/>
              <a:t>=&gt; memory leak!</a:t>
            </a:r>
          </a:p>
        </p:txBody>
      </p:sp>
    </p:spTree>
    <p:extLst>
      <p:ext uri="{BB962C8B-B14F-4D97-AF65-F5344CB8AC3E}">
        <p14:creationId xmlns:p14="http://schemas.microsoft.com/office/powerpoint/2010/main" val="102965915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smtClean="0"/>
              <a:t>Functions are First Class</a:t>
            </a:r>
            <a:endParaRPr lang="en-GB" dirty="0"/>
          </a:p>
        </p:txBody>
      </p:sp>
      <p:sp>
        <p:nvSpPr>
          <p:cNvPr id="3" name="Inhaltsplatzhalter 2"/>
          <p:cNvSpPr>
            <a:spLocks noGrp="1"/>
          </p:cNvSpPr>
          <p:nvPr>
            <p:ph idx="1"/>
          </p:nvPr>
        </p:nvSpPr>
        <p:spPr>
          <a:xfrm>
            <a:off x="487680" y="1313896"/>
            <a:ext cx="12029440" cy="7360488"/>
          </a:xfrm>
        </p:spPr>
        <p:txBody>
          <a:bodyPr/>
          <a:lstStyle/>
          <a:p>
            <a:r>
              <a:rPr lang="en-GB" smtClean="0"/>
              <a:t>Functions are normal values, can be arguments and return values!</a:t>
            </a:r>
          </a:p>
        </p:txBody>
      </p:sp>
      <p:pic>
        <p:nvPicPr>
          <p:cNvPr id="1026" name="Picture 2" descr="Bildergebnis für &quot;first class&quot; func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800" y="3568072"/>
            <a:ext cx="8729931" cy="45902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667712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smtClean="0"/>
              <a:t>DSLs for free!</a:t>
            </a:r>
            <a:endParaRPr lang="en-GB" dirty="0"/>
          </a:p>
        </p:txBody>
      </p:sp>
      <p:sp>
        <p:nvSpPr>
          <p:cNvPr id="5" name="Inhaltsplatzhalter 2"/>
          <p:cNvSpPr txBox="1">
            <a:spLocks/>
          </p:cNvSpPr>
          <p:nvPr/>
        </p:nvSpPr>
        <p:spPr>
          <a:xfrm>
            <a:off x="487680" y="1469986"/>
            <a:ext cx="12029440" cy="7204398"/>
          </a:xfrm>
          <a:prstGeom prst="rect">
            <a:avLst/>
          </a:prstGeom>
        </p:spPr>
        <p:txBody>
          <a:bodyPr lIns="130046" tIns="65023" rIns="130046" bIns="65023"/>
          <a:lstStyle>
            <a:lvl1pPr marL="487363" indent="-487363" algn="l" rtl="0" eaLnBrk="0" fontAlgn="base" hangingPunct="0">
              <a:spcBef>
                <a:spcPct val="20000"/>
              </a:spcBef>
              <a:spcAft>
                <a:spcPct val="0"/>
              </a:spcAft>
              <a:buFont typeface="Wingdings 3" pitchFamily="18" charset="2"/>
              <a:buChar char=""/>
              <a:defRPr sz="2800" b="1" spc="0">
                <a:solidFill>
                  <a:schemeClr val="tx1"/>
                </a:solidFill>
                <a:latin typeface="+mn-lt"/>
                <a:ea typeface="+mn-ea"/>
                <a:cs typeface="+mn-cs"/>
              </a:defRPr>
            </a:lvl1pPr>
            <a:lvl2pPr marL="1055688" indent="-404813" algn="l" rtl="0" eaLnBrk="0" fontAlgn="base" hangingPunct="0">
              <a:spcBef>
                <a:spcPct val="20000"/>
              </a:spcBef>
              <a:spcAft>
                <a:spcPct val="0"/>
              </a:spcAft>
              <a:buFont typeface="Calibri" pitchFamily="34" charset="0"/>
              <a:buChar char="–"/>
              <a:defRPr sz="2800" spc="0">
                <a:solidFill>
                  <a:schemeClr val="tx1"/>
                </a:solidFill>
                <a:latin typeface="+mn-lt"/>
              </a:defRPr>
            </a:lvl2pPr>
            <a:lvl3pPr marL="1624013" indent="-323850" algn="l" rtl="0" eaLnBrk="0" fontAlgn="base" hangingPunct="0">
              <a:spcBef>
                <a:spcPct val="20000"/>
              </a:spcBef>
              <a:spcAft>
                <a:spcPct val="0"/>
              </a:spcAft>
              <a:buChar char="•"/>
              <a:defRPr sz="2400" spc="0">
                <a:solidFill>
                  <a:schemeClr val="tx1"/>
                </a:solidFill>
                <a:latin typeface="+mn-lt"/>
              </a:defRPr>
            </a:lvl3pPr>
            <a:lvl4pPr marL="2274888" indent="-323850" algn="l" rtl="0" eaLnBrk="0" fontAlgn="base" hangingPunct="0">
              <a:spcBef>
                <a:spcPct val="20000"/>
              </a:spcBef>
              <a:spcAft>
                <a:spcPct val="0"/>
              </a:spcAft>
              <a:buChar char="–"/>
              <a:defRPr sz="2000" spc="0">
                <a:solidFill>
                  <a:schemeClr val="tx1"/>
                </a:solidFill>
                <a:latin typeface="+mn-lt"/>
              </a:defRPr>
            </a:lvl4pPr>
            <a:lvl5pPr marL="2925763" indent="-323850" algn="l" rtl="0" eaLnBrk="0" fontAlgn="base" hangingPunct="0">
              <a:spcBef>
                <a:spcPct val="20000"/>
              </a:spcBef>
              <a:spcAft>
                <a:spcPct val="0"/>
              </a:spcAft>
              <a:buChar char="»"/>
              <a:defRPr sz="1800" spc="0">
                <a:solidFill>
                  <a:schemeClr val="tx1"/>
                </a:solidFill>
                <a:latin typeface="+mn-lt"/>
              </a:defRPr>
            </a:lvl5pPr>
            <a:lvl6pPr marL="3576264" indent="-325115" algn="l" rtl="0" eaLnBrk="1" fontAlgn="base" hangingPunct="1">
              <a:spcBef>
                <a:spcPct val="20000"/>
              </a:spcBef>
              <a:spcAft>
                <a:spcPct val="0"/>
              </a:spcAft>
              <a:buChar char="»"/>
              <a:defRPr sz="2800">
                <a:solidFill>
                  <a:schemeClr val="tx1"/>
                </a:solidFill>
                <a:latin typeface="+mn-lt"/>
              </a:defRPr>
            </a:lvl6pPr>
            <a:lvl7pPr marL="4226494" indent="-325115" algn="l" rtl="0" eaLnBrk="1" fontAlgn="base" hangingPunct="1">
              <a:spcBef>
                <a:spcPct val="20000"/>
              </a:spcBef>
              <a:spcAft>
                <a:spcPct val="0"/>
              </a:spcAft>
              <a:buChar char="»"/>
              <a:defRPr sz="2800">
                <a:solidFill>
                  <a:schemeClr val="tx1"/>
                </a:solidFill>
                <a:latin typeface="+mn-lt"/>
              </a:defRPr>
            </a:lvl7pPr>
            <a:lvl8pPr marL="4876724" indent="-325115" algn="l" rtl="0" eaLnBrk="1" fontAlgn="base" hangingPunct="1">
              <a:spcBef>
                <a:spcPct val="20000"/>
              </a:spcBef>
              <a:spcAft>
                <a:spcPct val="0"/>
              </a:spcAft>
              <a:buChar char="»"/>
              <a:defRPr sz="2800">
                <a:solidFill>
                  <a:schemeClr val="tx1"/>
                </a:solidFill>
                <a:latin typeface="+mn-lt"/>
              </a:defRPr>
            </a:lvl8pPr>
            <a:lvl9pPr marL="5526954" indent="-325115" algn="l" rtl="0" eaLnBrk="1" fontAlgn="base" hangingPunct="1">
              <a:spcBef>
                <a:spcPct val="20000"/>
              </a:spcBef>
              <a:spcAft>
                <a:spcPct val="0"/>
              </a:spcAft>
              <a:buChar char="»"/>
              <a:defRPr sz="2800">
                <a:solidFill>
                  <a:schemeClr val="tx1"/>
                </a:solidFill>
                <a:latin typeface="+mn-lt"/>
              </a:defRPr>
            </a:lvl9pPr>
          </a:lstStyle>
          <a:p>
            <a:r>
              <a:rPr lang="en-GB" u="sng" kern="0" smtClean="0"/>
              <a:t>D</a:t>
            </a:r>
            <a:r>
              <a:rPr lang="en-GB" kern="0" smtClean="0"/>
              <a:t>omain </a:t>
            </a:r>
            <a:r>
              <a:rPr lang="en-GB" u="sng" kern="0" smtClean="0"/>
              <a:t>S</a:t>
            </a:r>
            <a:r>
              <a:rPr lang="en-GB" kern="0" smtClean="0"/>
              <a:t>pecific </a:t>
            </a:r>
            <a:r>
              <a:rPr lang="en-GB" u="sng" kern="0" smtClean="0"/>
              <a:t>L</a:t>
            </a:r>
            <a:r>
              <a:rPr lang="en-GB" kern="0" smtClean="0"/>
              <a:t>anguage</a:t>
            </a:r>
          </a:p>
          <a:p>
            <a:r>
              <a:rPr lang="en-GB" kern="0" smtClean="0"/>
              <a:t>Every </a:t>
            </a:r>
            <a:r>
              <a:rPr lang="en-GB" kern="0" smtClean="0"/>
              <a:t>“Monad” is a DSL by construction</a:t>
            </a:r>
          </a:p>
          <a:p>
            <a:r>
              <a:rPr lang="en-GB" kern="0" smtClean="0"/>
              <a:t>Example: Parsing</a:t>
            </a:r>
          </a:p>
          <a:p>
            <a:pPr marL="0" indent="0">
              <a:buNone/>
            </a:pPr>
            <a:endParaRPr lang="en-GB" kern="0"/>
          </a:p>
          <a:p>
            <a:pPr marL="0" indent="0">
              <a:buNone/>
            </a:pPr>
            <a:endParaRPr lang="en-GB" kern="0" smtClean="0"/>
          </a:p>
          <a:p>
            <a:pPr marL="0" indent="0">
              <a:buNone/>
            </a:pPr>
            <a:r>
              <a:rPr lang="en-GB" kern="0" smtClean="0"/>
              <a:t>Formal Grammar:</a:t>
            </a:r>
          </a:p>
          <a:p>
            <a:pPr marL="0" indent="0">
              <a:buNone/>
            </a:pPr>
            <a:endParaRPr lang="en-GB" kern="0"/>
          </a:p>
          <a:p>
            <a:pPr marL="0" indent="0">
              <a:buNone/>
            </a:pPr>
            <a:endParaRPr lang="en-GB" kern="0" smtClean="0"/>
          </a:p>
          <a:p>
            <a:pPr marL="0" indent="0">
              <a:buNone/>
            </a:pPr>
            <a:endParaRPr lang="en-GB" kern="0"/>
          </a:p>
          <a:p>
            <a:pPr marL="0" indent="0">
              <a:buNone/>
            </a:pPr>
            <a:endParaRPr lang="en-GB" kern="0" smtClean="0"/>
          </a:p>
          <a:p>
            <a:pPr marL="0" indent="0">
              <a:buNone/>
            </a:pPr>
            <a:endParaRPr lang="en-GB" kern="0" smtClean="0"/>
          </a:p>
          <a:p>
            <a:pPr marL="0" indent="0">
              <a:buNone/>
            </a:pPr>
            <a:endParaRPr lang="en-GB" kern="0"/>
          </a:p>
          <a:p>
            <a:pPr marL="0" indent="0">
              <a:buNone/>
            </a:pPr>
            <a:r>
              <a:rPr lang="en-GB" kern="0" smtClean="0"/>
              <a:t>Parsing DSL code:</a:t>
            </a:r>
          </a:p>
        </p:txBody>
      </p:sp>
      <p:sp>
        <p:nvSpPr>
          <p:cNvPr id="9" name="Inhaltsplatzhalter 2"/>
          <p:cNvSpPr>
            <a:spLocks noGrp="1"/>
          </p:cNvSpPr>
          <p:nvPr>
            <p:ph idx="1"/>
          </p:nvPr>
        </p:nvSpPr>
        <p:spPr>
          <a:xfrm>
            <a:off x="480291" y="7941223"/>
            <a:ext cx="12036829" cy="733161"/>
          </a:xfrm>
          <a:solidFill>
            <a:srgbClr val="C2E49C">
              <a:alpha val="43000"/>
            </a:srgbClr>
          </a:solidFill>
        </p:spPr>
        <p:txBody>
          <a:bodyPr/>
          <a:lstStyle/>
          <a:p>
            <a:pPr marL="0" indent="0">
              <a:buNone/>
            </a:pPr>
            <a:r>
              <a:rPr lang="en-US" sz="1800" b="0">
                <a:latin typeface="Droid Sans Mono" panose="020B0609030804020204" pitchFamily="49" charset="0"/>
                <a:ea typeface="Droid Sans Mono" panose="020B0609030804020204" pitchFamily="49" charset="0"/>
                <a:cs typeface="Droid Sans Mono" panose="020B0609030804020204" pitchFamily="49" charset="0"/>
              </a:rPr>
              <a:t>compound_statement = Compound_Statement &lt;$&gt; braces (many statement)</a:t>
            </a:r>
            <a:endParaRPr lang="en-GB" sz="1800" b="0" dirty="0">
              <a:latin typeface="Droid Sans Mono" panose="020B0609030804020204" pitchFamily="49" charset="0"/>
              <a:ea typeface="Droid Sans Mono" panose="020B0609030804020204" pitchFamily="49" charset="0"/>
              <a:cs typeface="Droid Sans Mono" panose="020B0609030804020204" pitchFamily="49" charset="0"/>
            </a:endParaRPr>
          </a:p>
        </p:txBody>
      </p:sp>
      <p:pic>
        <p:nvPicPr>
          <p:cNvPr id="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4534" y="4172072"/>
            <a:ext cx="4305300" cy="21050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Pfeil nach unten 7"/>
          <p:cNvSpPr/>
          <p:nvPr/>
        </p:nvSpPr>
        <p:spPr>
          <a:xfrm>
            <a:off x="1641231" y="6370605"/>
            <a:ext cx="608046" cy="49237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651384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smtClean="0"/>
              <a:t>DSLs for free!</a:t>
            </a:r>
            <a:endParaRPr lang="en-GB" dirty="0"/>
          </a:p>
        </p:txBody>
      </p:sp>
      <p:sp>
        <p:nvSpPr>
          <p:cNvPr id="3" name="Inhaltsplatzhalter 2"/>
          <p:cNvSpPr>
            <a:spLocks noGrp="1"/>
          </p:cNvSpPr>
          <p:nvPr>
            <p:ph idx="1"/>
          </p:nvPr>
        </p:nvSpPr>
        <p:spPr>
          <a:xfrm>
            <a:off x="587856" y="7102117"/>
            <a:ext cx="12036829" cy="1910797"/>
          </a:xfrm>
          <a:solidFill>
            <a:srgbClr val="C2E49C">
              <a:alpha val="43000"/>
            </a:srgbClr>
          </a:solidFill>
        </p:spPr>
        <p:txBody>
          <a:bodyPr/>
          <a:lstStyle/>
          <a:p>
            <a:pPr marL="0" indent="0">
              <a:buNone/>
            </a:pPr>
            <a:r>
              <a:rPr lang="en-GB" sz="1800" b="0">
                <a:latin typeface="Droid Sans Mono" panose="020B0609030804020204" pitchFamily="49" charset="0"/>
                <a:ea typeface="Droid Sans Mono" panose="020B0609030804020204" pitchFamily="49" charset="0"/>
                <a:cs typeface="Droid Sans Mono" panose="020B0609030804020204" pitchFamily="49" charset="0"/>
              </a:rPr>
              <a:t>jump_statement </a:t>
            </a:r>
            <a:r>
              <a:rPr lang="en-GB" sz="1800" b="0" smtClean="0">
                <a:latin typeface="Droid Sans Mono" panose="020B0609030804020204" pitchFamily="49" charset="0"/>
                <a:ea typeface="Droid Sans Mono" panose="020B0609030804020204" pitchFamily="49" charset="0"/>
                <a:cs typeface="Droid Sans Mono" panose="020B0609030804020204" pitchFamily="49" charset="0"/>
              </a:rPr>
              <a:t>=</a:t>
            </a:r>
          </a:p>
          <a:p>
            <a:pPr marL="0" indent="0">
              <a:buNone/>
            </a:pPr>
            <a:r>
              <a:rPr lang="en-GB" sz="1800" b="0">
                <a:latin typeface="Droid Sans Mono" panose="020B0609030804020204" pitchFamily="49" charset="0"/>
                <a:ea typeface="Droid Sans Mono" panose="020B0609030804020204" pitchFamily="49" charset="0"/>
                <a:cs typeface="Droid Sans Mono" panose="020B0609030804020204" pitchFamily="49" charset="0"/>
              </a:rPr>
              <a:t>	Break_Statement    &lt;$  (reserved "break"    *&gt; semi) </a:t>
            </a:r>
            <a:r>
              <a:rPr lang="en-GB" sz="1800" b="0" smtClean="0">
                <a:latin typeface="Droid Sans Mono" panose="020B0609030804020204" pitchFamily="49" charset="0"/>
                <a:ea typeface="Droid Sans Mono" panose="020B0609030804020204" pitchFamily="49" charset="0"/>
                <a:cs typeface="Droid Sans Mono" panose="020B0609030804020204" pitchFamily="49" charset="0"/>
              </a:rPr>
              <a:t>&lt;|&gt;</a:t>
            </a:r>
          </a:p>
          <a:p>
            <a:pPr marL="0" indent="0">
              <a:buNone/>
            </a:pPr>
            <a:r>
              <a:rPr lang="en-GB" sz="1800" b="0">
                <a:latin typeface="Droid Sans Mono" panose="020B0609030804020204" pitchFamily="49" charset="0"/>
                <a:ea typeface="Droid Sans Mono" panose="020B0609030804020204" pitchFamily="49" charset="0"/>
                <a:cs typeface="Droid Sans Mono" panose="020B0609030804020204" pitchFamily="49" charset="0"/>
              </a:rPr>
              <a:t>	Continue_Statement &lt;$  (reserved "continue" *&gt; semi) </a:t>
            </a:r>
            <a:r>
              <a:rPr lang="en-GB" sz="1800" b="0" smtClean="0">
                <a:latin typeface="Droid Sans Mono" panose="020B0609030804020204" pitchFamily="49" charset="0"/>
                <a:ea typeface="Droid Sans Mono" panose="020B0609030804020204" pitchFamily="49" charset="0"/>
                <a:cs typeface="Droid Sans Mono" panose="020B0609030804020204" pitchFamily="49" charset="0"/>
              </a:rPr>
              <a:t>&lt;|&gt;</a:t>
            </a:r>
          </a:p>
          <a:p>
            <a:pPr marL="0" indent="0">
              <a:buNone/>
            </a:pPr>
            <a:r>
              <a:rPr lang="en-GB" sz="1800" b="0">
                <a:latin typeface="Droid Sans Mono" panose="020B0609030804020204" pitchFamily="49" charset="0"/>
                <a:ea typeface="Droid Sans Mono" panose="020B0609030804020204" pitchFamily="49" charset="0"/>
                <a:cs typeface="Droid Sans Mono" panose="020B0609030804020204" pitchFamily="49" charset="0"/>
              </a:rPr>
              <a:t>	Return_Statement   &lt;$&gt; (reserved "return"   *&gt; optionMaybe expression &lt;* semi</a:t>
            </a:r>
            <a:r>
              <a:rPr lang="en-GB" sz="1800" b="0" smtClean="0">
                <a:latin typeface="Droid Sans Mono" panose="020B0609030804020204" pitchFamily="49" charset="0"/>
                <a:ea typeface="Droid Sans Mono" panose="020B0609030804020204" pitchFamily="49" charset="0"/>
                <a:cs typeface="Droid Sans Mono" panose="020B0609030804020204" pitchFamily="49" charset="0"/>
              </a:rPr>
              <a:t>)</a:t>
            </a:r>
          </a:p>
          <a:p>
            <a:pPr marL="0" indent="0">
              <a:buNone/>
            </a:pPr>
            <a:r>
              <a:rPr lang="en-GB" sz="1800" b="0">
                <a:latin typeface="Droid Sans Mono" panose="020B0609030804020204" pitchFamily="49" charset="0"/>
                <a:ea typeface="Droid Sans Mono" panose="020B0609030804020204" pitchFamily="49" charset="0"/>
                <a:cs typeface="Droid Sans Mono" panose="020B0609030804020204" pitchFamily="49" charset="0"/>
              </a:rPr>
              <a:t>	Goto_Statement     &lt;$&gt; (identifier &lt;* semi)</a:t>
            </a:r>
            <a:endParaRPr lang="en-GB" sz="1800" b="0" dirty="0">
              <a:latin typeface="Droid Sans Mono" panose="020B0609030804020204" pitchFamily="49" charset="0"/>
              <a:ea typeface="Droid Sans Mono" panose="020B0609030804020204" pitchFamily="49" charset="0"/>
              <a:cs typeface="Droid Sans Mono" panose="020B0609030804020204" pitchFamily="49" charset="0"/>
            </a:endParaRP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9137" y="2473335"/>
            <a:ext cx="5314950" cy="2219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Inhaltsplatzhalter 2"/>
          <p:cNvSpPr txBox="1">
            <a:spLocks/>
          </p:cNvSpPr>
          <p:nvPr/>
        </p:nvSpPr>
        <p:spPr>
          <a:xfrm>
            <a:off x="487680" y="1469986"/>
            <a:ext cx="12029440" cy="7204398"/>
          </a:xfrm>
          <a:prstGeom prst="rect">
            <a:avLst/>
          </a:prstGeom>
        </p:spPr>
        <p:txBody>
          <a:bodyPr lIns="130046" tIns="65023" rIns="130046" bIns="65023"/>
          <a:lstStyle>
            <a:lvl1pPr marL="487363" indent="-487363" algn="l" rtl="0" eaLnBrk="0" fontAlgn="base" hangingPunct="0">
              <a:spcBef>
                <a:spcPct val="20000"/>
              </a:spcBef>
              <a:spcAft>
                <a:spcPct val="0"/>
              </a:spcAft>
              <a:buFont typeface="Wingdings 3" pitchFamily="18" charset="2"/>
              <a:buChar char=""/>
              <a:defRPr sz="2800" b="1" spc="0">
                <a:solidFill>
                  <a:schemeClr val="tx1"/>
                </a:solidFill>
                <a:latin typeface="+mn-lt"/>
                <a:ea typeface="+mn-ea"/>
                <a:cs typeface="+mn-cs"/>
              </a:defRPr>
            </a:lvl1pPr>
            <a:lvl2pPr marL="1055688" indent="-404813" algn="l" rtl="0" eaLnBrk="0" fontAlgn="base" hangingPunct="0">
              <a:spcBef>
                <a:spcPct val="20000"/>
              </a:spcBef>
              <a:spcAft>
                <a:spcPct val="0"/>
              </a:spcAft>
              <a:buFont typeface="Calibri" pitchFamily="34" charset="0"/>
              <a:buChar char="–"/>
              <a:defRPr sz="2800" spc="0">
                <a:solidFill>
                  <a:schemeClr val="tx1"/>
                </a:solidFill>
                <a:latin typeface="+mn-lt"/>
              </a:defRPr>
            </a:lvl2pPr>
            <a:lvl3pPr marL="1624013" indent="-323850" algn="l" rtl="0" eaLnBrk="0" fontAlgn="base" hangingPunct="0">
              <a:spcBef>
                <a:spcPct val="20000"/>
              </a:spcBef>
              <a:spcAft>
                <a:spcPct val="0"/>
              </a:spcAft>
              <a:buChar char="•"/>
              <a:defRPr sz="2400" spc="0">
                <a:solidFill>
                  <a:schemeClr val="tx1"/>
                </a:solidFill>
                <a:latin typeface="+mn-lt"/>
              </a:defRPr>
            </a:lvl3pPr>
            <a:lvl4pPr marL="2274888" indent="-323850" algn="l" rtl="0" eaLnBrk="0" fontAlgn="base" hangingPunct="0">
              <a:spcBef>
                <a:spcPct val="20000"/>
              </a:spcBef>
              <a:spcAft>
                <a:spcPct val="0"/>
              </a:spcAft>
              <a:buChar char="–"/>
              <a:defRPr sz="2000" spc="0">
                <a:solidFill>
                  <a:schemeClr val="tx1"/>
                </a:solidFill>
                <a:latin typeface="+mn-lt"/>
              </a:defRPr>
            </a:lvl4pPr>
            <a:lvl5pPr marL="2925763" indent="-323850" algn="l" rtl="0" eaLnBrk="0" fontAlgn="base" hangingPunct="0">
              <a:spcBef>
                <a:spcPct val="20000"/>
              </a:spcBef>
              <a:spcAft>
                <a:spcPct val="0"/>
              </a:spcAft>
              <a:buChar char="»"/>
              <a:defRPr sz="1800" spc="0">
                <a:solidFill>
                  <a:schemeClr val="tx1"/>
                </a:solidFill>
                <a:latin typeface="+mn-lt"/>
              </a:defRPr>
            </a:lvl5pPr>
            <a:lvl6pPr marL="3576264" indent="-325115" algn="l" rtl="0" eaLnBrk="1" fontAlgn="base" hangingPunct="1">
              <a:spcBef>
                <a:spcPct val="20000"/>
              </a:spcBef>
              <a:spcAft>
                <a:spcPct val="0"/>
              </a:spcAft>
              <a:buChar char="»"/>
              <a:defRPr sz="2800">
                <a:solidFill>
                  <a:schemeClr val="tx1"/>
                </a:solidFill>
                <a:latin typeface="+mn-lt"/>
              </a:defRPr>
            </a:lvl6pPr>
            <a:lvl7pPr marL="4226494" indent="-325115" algn="l" rtl="0" eaLnBrk="1" fontAlgn="base" hangingPunct="1">
              <a:spcBef>
                <a:spcPct val="20000"/>
              </a:spcBef>
              <a:spcAft>
                <a:spcPct val="0"/>
              </a:spcAft>
              <a:buChar char="»"/>
              <a:defRPr sz="2800">
                <a:solidFill>
                  <a:schemeClr val="tx1"/>
                </a:solidFill>
                <a:latin typeface="+mn-lt"/>
              </a:defRPr>
            </a:lvl7pPr>
            <a:lvl8pPr marL="4876724" indent="-325115" algn="l" rtl="0" eaLnBrk="1" fontAlgn="base" hangingPunct="1">
              <a:spcBef>
                <a:spcPct val="20000"/>
              </a:spcBef>
              <a:spcAft>
                <a:spcPct val="0"/>
              </a:spcAft>
              <a:buChar char="»"/>
              <a:defRPr sz="2800">
                <a:solidFill>
                  <a:schemeClr val="tx1"/>
                </a:solidFill>
                <a:latin typeface="+mn-lt"/>
              </a:defRPr>
            </a:lvl8pPr>
            <a:lvl9pPr marL="5526954" indent="-325115" algn="l" rtl="0" eaLnBrk="1" fontAlgn="base" hangingPunct="1">
              <a:spcBef>
                <a:spcPct val="20000"/>
              </a:spcBef>
              <a:spcAft>
                <a:spcPct val="0"/>
              </a:spcAft>
              <a:buChar char="»"/>
              <a:defRPr sz="2800">
                <a:solidFill>
                  <a:schemeClr val="tx1"/>
                </a:solidFill>
                <a:latin typeface="+mn-lt"/>
              </a:defRPr>
            </a:lvl9pPr>
          </a:lstStyle>
          <a:p>
            <a:pPr marL="0" indent="0">
              <a:buNone/>
            </a:pPr>
            <a:endParaRPr lang="en-GB" kern="0" smtClean="0"/>
          </a:p>
        </p:txBody>
      </p:sp>
      <p:sp>
        <p:nvSpPr>
          <p:cNvPr id="6" name="Pfeil nach unten 5"/>
          <p:cNvSpPr/>
          <p:nvPr/>
        </p:nvSpPr>
        <p:spPr>
          <a:xfrm>
            <a:off x="1887415" y="5210711"/>
            <a:ext cx="608046" cy="111534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fik 3"/>
          <p:cNvPicPr>
            <a:picLocks noChangeAspect="1"/>
          </p:cNvPicPr>
          <p:nvPr/>
        </p:nvPicPr>
        <p:blipFill>
          <a:blip r:embed="rId3"/>
          <a:stretch>
            <a:fillRect/>
          </a:stretch>
        </p:blipFill>
        <p:spPr>
          <a:xfrm>
            <a:off x="1230286" y="3921613"/>
            <a:ext cx="3095530" cy="771047"/>
          </a:xfrm>
          <a:prstGeom prst="rect">
            <a:avLst/>
          </a:prstGeom>
        </p:spPr>
      </p:pic>
    </p:spTree>
    <p:extLst>
      <p:ext uri="{BB962C8B-B14F-4D97-AF65-F5344CB8AC3E}">
        <p14:creationId xmlns:p14="http://schemas.microsoft.com/office/powerpoint/2010/main" val="394358728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smtClean="0"/>
              <a:t>Let’s get concrete now!</a:t>
            </a:r>
            <a:endParaRPr lang="en-GB" dirty="0"/>
          </a:p>
        </p:txBody>
      </p:sp>
      <p:sp>
        <p:nvSpPr>
          <p:cNvPr id="5" name="AutoShape 2" descr="Bildergebnis für haskell logo"/>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Grafik 5"/>
          <p:cNvPicPr>
            <a:picLocks noChangeAspect="1"/>
          </p:cNvPicPr>
          <p:nvPr/>
        </p:nvPicPr>
        <p:blipFill>
          <a:blip r:embed="rId3"/>
          <a:stretch>
            <a:fillRect/>
          </a:stretch>
        </p:blipFill>
        <p:spPr>
          <a:xfrm>
            <a:off x="1606549" y="3204062"/>
            <a:ext cx="9366307" cy="3735999"/>
          </a:xfrm>
          <a:prstGeom prst="rect">
            <a:avLst/>
          </a:prstGeom>
        </p:spPr>
      </p:pic>
    </p:spTree>
    <p:extLst>
      <p:ext uri="{BB962C8B-B14F-4D97-AF65-F5344CB8AC3E}">
        <p14:creationId xmlns:p14="http://schemas.microsoft.com/office/powerpoint/2010/main" val="190396215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el 1"/>
          <p:cNvSpPr>
            <a:spLocks noGrp="1"/>
          </p:cNvSpPr>
          <p:nvPr>
            <p:ph type="title"/>
          </p:nvPr>
        </p:nvSpPr>
        <p:spPr bwMode="auto">
          <a:xfrm>
            <a:off x="442913" y="93663"/>
            <a:ext cx="10742612" cy="939800"/>
          </a:xfrm>
          <a:noFill/>
          <a:ln>
            <a:miter lim="800000"/>
            <a:headEnd/>
            <a:tailEnd/>
          </a:ln>
        </p:spPr>
        <p:txBody>
          <a:bodyPr vert="horz" wrap="square" numCol="1" anchor="t" anchorCtr="0" compatLnSpc="1">
            <a:prstTxWarp prst="textNoShape">
              <a:avLst/>
            </a:prstTxWarp>
          </a:bodyPr>
          <a:lstStyle/>
          <a:p>
            <a:r>
              <a:rPr lang="en-US" smtClean="0"/>
              <a:t>The Level Continuum</a:t>
            </a:r>
          </a:p>
        </p:txBody>
      </p:sp>
      <p:sp>
        <p:nvSpPr>
          <p:cNvPr id="2" name="Pfeil nach unten 1"/>
          <p:cNvSpPr/>
          <p:nvPr/>
        </p:nvSpPr>
        <p:spPr>
          <a:xfrm rot="10800000">
            <a:off x="1442428" y="1403794"/>
            <a:ext cx="837127" cy="7250807"/>
          </a:xfrm>
          <a:prstGeom prst="downArrow">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0"/>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nchorCtr="0"/>
          <a:lstStyle/>
          <a:p>
            <a:pPr algn="ctr"/>
            <a:r>
              <a:rPr lang="de-DE" sz="2400" smtClean="0">
                <a:solidFill>
                  <a:schemeClr val="bg1"/>
                </a:solidFill>
                <a:latin typeface="Arial Black" panose="020B0A04020102020204" pitchFamily="34" charset="0"/>
              </a:rPr>
              <a:t>higher                                                lower</a:t>
            </a:r>
            <a:endParaRPr lang="de-DE" sz="2400">
              <a:solidFill>
                <a:schemeClr val="bg1"/>
              </a:solidFill>
              <a:latin typeface="Arial Black" panose="020B0A04020102020204" pitchFamily="34" charset="0"/>
            </a:endParaRPr>
          </a:p>
        </p:txBody>
      </p:sp>
      <p:pic>
        <p:nvPicPr>
          <p:cNvPr id="1029"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46629" y="3540349"/>
            <a:ext cx="1228725" cy="3162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feld 3"/>
          <p:cNvSpPr txBox="1"/>
          <p:nvPr/>
        </p:nvSpPr>
        <p:spPr>
          <a:xfrm>
            <a:off x="2475354" y="8281115"/>
            <a:ext cx="3479863" cy="584775"/>
          </a:xfrm>
          <a:prstGeom prst="rect">
            <a:avLst/>
          </a:prstGeom>
          <a:noFill/>
        </p:spPr>
        <p:txBody>
          <a:bodyPr wrap="none" rtlCol="0">
            <a:spAutoFit/>
          </a:bodyPr>
          <a:lstStyle/>
          <a:p>
            <a:r>
              <a:rPr lang="de-DE" sz="3200" smtClean="0">
                <a:latin typeface="+mn-lt"/>
              </a:rPr>
              <a:t>„Procedural“: How!</a:t>
            </a:r>
            <a:endParaRPr lang="de-DE" sz="3200" err="1" smtClean="0">
              <a:latin typeface="+mn-lt"/>
            </a:endParaRPr>
          </a:p>
        </p:txBody>
      </p:sp>
      <p:sp>
        <p:nvSpPr>
          <p:cNvPr id="9" name="Textfeld 8"/>
          <p:cNvSpPr txBox="1"/>
          <p:nvPr/>
        </p:nvSpPr>
        <p:spPr>
          <a:xfrm>
            <a:off x="2475354" y="1839532"/>
            <a:ext cx="3696076" cy="584775"/>
          </a:xfrm>
          <a:prstGeom prst="rect">
            <a:avLst/>
          </a:prstGeom>
          <a:noFill/>
        </p:spPr>
        <p:txBody>
          <a:bodyPr wrap="none" rtlCol="0">
            <a:spAutoFit/>
          </a:bodyPr>
          <a:lstStyle/>
          <a:p>
            <a:r>
              <a:rPr lang="de-DE" sz="3200" smtClean="0">
                <a:latin typeface="+mn-lt"/>
              </a:rPr>
              <a:t>„Declarative“: What!</a:t>
            </a:r>
            <a:endParaRPr lang="de-DE" sz="3200" err="1" smtClean="0">
              <a:latin typeface="+mn-lt"/>
            </a:endParaRPr>
          </a:p>
        </p:txBody>
      </p:sp>
      <p:pic>
        <p:nvPicPr>
          <p:cNvPr id="1030" name="Picture 6" descr="C:\Users\reitmeier\AppData\Local\Microsoft\Windows\Temporary Internet Files\Content.IE5\3LWRIX8I\cpu-152656_960_720[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8876" y="7661785"/>
            <a:ext cx="1823434" cy="1823434"/>
          </a:xfrm>
          <a:prstGeom prst="rect">
            <a:avLst/>
          </a:prstGeom>
          <a:noFill/>
          <a:extLst>
            <a:ext uri="{909E8E84-426E-40DD-AFC4-6F175D3DCCD1}">
              <a14:hiddenFill xmlns:a14="http://schemas.microsoft.com/office/drawing/2010/main">
                <a:solidFill>
                  <a:srgbClr val="FFFFFF"/>
                </a:solidFill>
              </a14:hiddenFill>
            </a:ext>
          </a:extLst>
        </p:spPr>
      </p:pic>
      <p:pic>
        <p:nvPicPr>
          <p:cNvPr id="1031" name="Picture 7" descr="C:\Users\reitmeier\AppData\Local\Microsoft\Windows\Temporary Internet Files\Content.IE5\CVE2Q6IP\person-311292_960_720[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549712" y="1403794"/>
            <a:ext cx="1361762" cy="1776211"/>
          </a:xfrm>
          <a:prstGeom prst="rect">
            <a:avLst/>
          </a:prstGeom>
          <a:noFill/>
          <a:extLst>
            <a:ext uri="{909E8E84-426E-40DD-AFC4-6F175D3DCCD1}">
              <a14:hiddenFill xmlns:a14="http://schemas.microsoft.com/office/drawing/2010/main">
                <a:solidFill>
                  <a:srgbClr val="FFFFFF"/>
                </a:solidFill>
              </a14:hiddenFill>
            </a:ext>
          </a:extLst>
        </p:spPr>
      </p:pic>
      <p:sp>
        <p:nvSpPr>
          <p:cNvPr id="10" name="Textfeld 9"/>
          <p:cNvSpPr txBox="1"/>
          <p:nvPr/>
        </p:nvSpPr>
        <p:spPr>
          <a:xfrm rot="5400000">
            <a:off x="7816733" y="4908976"/>
            <a:ext cx="3631828" cy="830997"/>
          </a:xfrm>
          <a:prstGeom prst="rect">
            <a:avLst/>
          </a:prstGeom>
          <a:noFill/>
        </p:spPr>
        <p:txBody>
          <a:bodyPr wrap="none" rtlCol="0">
            <a:spAutoFit/>
          </a:bodyPr>
          <a:lstStyle/>
          <a:p>
            <a:r>
              <a:rPr lang="de-DE" sz="4800" smtClean="0">
                <a:latin typeface="+mn-lt"/>
              </a:rPr>
              <a:t>Semantic Gap</a:t>
            </a:r>
            <a:endParaRPr lang="de-DE" sz="4800" err="1" smtClean="0">
              <a:latin typeface="+mn-lt"/>
            </a:endParaRPr>
          </a:p>
        </p:txBody>
      </p:sp>
      <p:sp>
        <p:nvSpPr>
          <p:cNvPr id="11" name="Textfeld 10"/>
          <p:cNvSpPr txBox="1"/>
          <p:nvPr/>
        </p:nvSpPr>
        <p:spPr>
          <a:xfrm>
            <a:off x="8628504" y="8281114"/>
            <a:ext cx="3165867" cy="584775"/>
          </a:xfrm>
          <a:prstGeom prst="rect">
            <a:avLst/>
          </a:prstGeom>
          <a:noFill/>
        </p:spPr>
        <p:txBody>
          <a:bodyPr wrap="none" rtlCol="0">
            <a:spAutoFit/>
          </a:bodyPr>
          <a:lstStyle/>
          <a:p>
            <a:r>
              <a:rPr lang="de-DE" sz="3200" smtClean="0">
                <a:latin typeface="+mn-lt"/>
              </a:rPr>
              <a:t>Easy for machines</a:t>
            </a:r>
            <a:endParaRPr lang="de-DE" sz="3200" err="1" smtClean="0">
              <a:latin typeface="+mn-lt"/>
            </a:endParaRPr>
          </a:p>
        </p:txBody>
      </p:sp>
      <p:sp>
        <p:nvSpPr>
          <p:cNvPr id="12" name="Textfeld 11"/>
          <p:cNvSpPr txBox="1"/>
          <p:nvPr/>
        </p:nvSpPr>
        <p:spPr>
          <a:xfrm>
            <a:off x="8628503" y="1839531"/>
            <a:ext cx="2910990" cy="584775"/>
          </a:xfrm>
          <a:prstGeom prst="rect">
            <a:avLst/>
          </a:prstGeom>
          <a:noFill/>
        </p:spPr>
        <p:txBody>
          <a:bodyPr wrap="none" rtlCol="0">
            <a:spAutoFit/>
          </a:bodyPr>
          <a:lstStyle/>
          <a:p>
            <a:r>
              <a:rPr lang="de-DE" sz="3200" smtClean="0">
                <a:latin typeface="+mn-lt"/>
              </a:rPr>
              <a:t>Easy for humans</a:t>
            </a:r>
            <a:endParaRPr lang="de-DE" sz="3200" err="1" smtClean="0">
              <a:latin typeface="+mn-lt"/>
            </a:endParaRPr>
          </a:p>
        </p:txBody>
      </p:sp>
      <p:cxnSp>
        <p:nvCxnSpPr>
          <p:cNvPr id="5" name="Gerade Verbindung mit Pfeil 4"/>
          <p:cNvCxnSpPr/>
          <p:nvPr/>
        </p:nvCxnSpPr>
        <p:spPr>
          <a:xfrm>
            <a:off x="10083998" y="2838450"/>
            <a:ext cx="0" cy="4972050"/>
          </a:xfrm>
          <a:prstGeom prst="straightConnector1">
            <a:avLst/>
          </a:prstGeom>
          <a:ln w="63500">
            <a:headEnd type="arrow"/>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339729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el 1"/>
          <p:cNvSpPr>
            <a:spLocks noGrp="1"/>
          </p:cNvSpPr>
          <p:nvPr>
            <p:ph type="title"/>
          </p:nvPr>
        </p:nvSpPr>
        <p:spPr bwMode="auto">
          <a:xfrm>
            <a:off x="442913" y="93663"/>
            <a:ext cx="10742612" cy="939800"/>
          </a:xfrm>
          <a:noFill/>
          <a:ln>
            <a:miter lim="800000"/>
            <a:headEnd/>
            <a:tailEnd/>
          </a:ln>
        </p:spPr>
        <p:txBody>
          <a:bodyPr vert="horz" wrap="square" numCol="1" anchor="t" anchorCtr="0" compatLnSpc="1">
            <a:prstTxWarp prst="textNoShape">
              <a:avLst/>
            </a:prstTxWarp>
          </a:bodyPr>
          <a:lstStyle/>
          <a:p>
            <a:r>
              <a:rPr lang="en-US" smtClean="0"/>
              <a:t>Haskell Brooks Curry</a:t>
            </a:r>
          </a:p>
        </p:txBody>
      </p:sp>
      <p:sp>
        <p:nvSpPr>
          <p:cNvPr id="5" name="Rectangle 4"/>
          <p:cNvSpPr>
            <a:spLocks/>
          </p:cNvSpPr>
          <p:nvPr/>
        </p:nvSpPr>
        <p:spPr bwMode="auto">
          <a:xfrm>
            <a:off x="487363" y="1373188"/>
            <a:ext cx="7859468" cy="2589212"/>
          </a:xfrm>
          <a:prstGeom prst="rect">
            <a:avLst/>
          </a:prstGeom>
          <a:noFill/>
          <a:ln w="12700" cap="flat">
            <a:noFill/>
            <a:miter lim="800000"/>
            <a:headEnd type="none" w="med" len="med"/>
            <a:tailEnd type="none" w="med" len="med"/>
          </a:ln>
        </p:spPr>
        <p:txBody>
          <a:bodyPr lIns="0" tIns="0" rIns="0" bIns="0"/>
          <a:lstStyle/>
          <a:p>
            <a:pPr marL="254000" indent="-254000">
              <a:lnSpc>
                <a:spcPct val="120000"/>
              </a:lnSpc>
              <a:spcBef>
                <a:spcPts val="1000"/>
              </a:spcBef>
              <a:buSzPct val="120000"/>
              <a:buFont typeface="Lucida Grande" charset="0"/>
              <a:buChar char="‣"/>
              <a:defRPr/>
            </a:pPr>
            <a:r>
              <a:rPr lang="en-US" sz="3600" smtClean="0">
                <a:solidFill>
                  <a:srgbClr val="262626"/>
                </a:solidFill>
                <a:latin typeface="+mn-lt"/>
                <a:ea typeface="Gill Sans" charset="0"/>
                <a:cs typeface="Gill Sans" charset="0"/>
              </a:rPr>
              <a:t>Currying</a:t>
            </a:r>
          </a:p>
          <a:p>
            <a:pPr marL="254000" indent="-254000">
              <a:lnSpc>
                <a:spcPct val="120000"/>
              </a:lnSpc>
              <a:spcBef>
                <a:spcPts val="1000"/>
              </a:spcBef>
              <a:buSzPct val="120000"/>
              <a:buFont typeface="Lucida Grande" charset="0"/>
              <a:buChar char="‣"/>
              <a:defRPr/>
            </a:pPr>
            <a:r>
              <a:rPr lang="en-US" sz="3600" smtClean="0">
                <a:solidFill>
                  <a:srgbClr val="262626"/>
                </a:solidFill>
                <a:latin typeface="+mn-lt"/>
                <a:ea typeface="Gill Sans" charset="0"/>
                <a:cs typeface="Gill Sans" charset="0"/>
              </a:rPr>
              <a:t>Curry-Howard-Isomorphism</a:t>
            </a:r>
            <a:endParaRPr lang="en-US" sz="3600">
              <a:solidFill>
                <a:srgbClr val="262626"/>
              </a:solidFill>
              <a:latin typeface="+mn-lt"/>
              <a:ea typeface="Gill Sans" charset="0"/>
              <a:cs typeface="Gill Sans" charset="0"/>
            </a:endParaRPr>
          </a:p>
        </p:txBody>
      </p:sp>
      <p:sp>
        <p:nvSpPr>
          <p:cNvPr id="2" name="AutoShape 2" descr="Bildergebnis für haskell brooks curry"/>
          <p:cNvSpPr>
            <a:spLocks noChangeAspect="1" noChangeArrowheads="1"/>
          </p:cNvSpPr>
          <p:nvPr/>
        </p:nvSpPr>
        <p:spPr bwMode="auto">
          <a:xfrm>
            <a:off x="155575" y="-731838"/>
            <a:ext cx="1228725" cy="15240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pic>
        <p:nvPicPr>
          <p:cNvPr id="307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50191" y="105274"/>
            <a:ext cx="2845344" cy="35073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6131555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el 1"/>
          <p:cNvSpPr>
            <a:spLocks noGrp="1"/>
          </p:cNvSpPr>
          <p:nvPr>
            <p:ph type="title"/>
          </p:nvPr>
        </p:nvSpPr>
        <p:spPr bwMode="auto">
          <a:xfrm>
            <a:off x="442913" y="93663"/>
            <a:ext cx="10742612" cy="939800"/>
          </a:xfrm>
          <a:noFill/>
          <a:ln>
            <a:miter lim="800000"/>
            <a:headEnd/>
            <a:tailEnd/>
          </a:ln>
        </p:spPr>
        <p:txBody>
          <a:bodyPr vert="horz" wrap="square" numCol="1" anchor="t" anchorCtr="0" compatLnSpc="1">
            <a:prstTxWarp prst="textNoShape">
              <a:avLst/>
            </a:prstTxWarp>
          </a:bodyPr>
          <a:lstStyle/>
          <a:p>
            <a:pPr marL="254000" indent="-254000">
              <a:lnSpc>
                <a:spcPct val="120000"/>
              </a:lnSpc>
              <a:spcBef>
                <a:spcPts val="1000"/>
              </a:spcBef>
              <a:defRPr/>
            </a:pPr>
            <a:r>
              <a:rPr lang="en-US" sz="4400">
                <a:solidFill>
                  <a:srgbClr val="262626"/>
                </a:solidFill>
                <a:ea typeface="Gill Sans" charset="0"/>
                <a:cs typeface="Gill Sans" charset="0"/>
              </a:rPr>
              <a:t>https://vole.wtf/coder-serial-killer-quiz/</a:t>
            </a:r>
          </a:p>
        </p:txBody>
      </p:sp>
      <p:sp>
        <p:nvSpPr>
          <p:cNvPr id="2" name="AutoShape 2" descr="Bildergebnis für haskell brooks curry"/>
          <p:cNvSpPr>
            <a:spLocks noChangeAspect="1" noChangeArrowheads="1"/>
          </p:cNvSpPr>
          <p:nvPr/>
        </p:nvSpPr>
        <p:spPr bwMode="auto">
          <a:xfrm>
            <a:off x="155575" y="-731838"/>
            <a:ext cx="1228725" cy="15240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65455" y="3431931"/>
            <a:ext cx="9001125" cy="5600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 name="Grafik 2"/>
          <p:cNvPicPr>
            <a:picLocks noChangeAspect="1"/>
          </p:cNvPicPr>
          <p:nvPr/>
        </p:nvPicPr>
        <p:blipFill>
          <a:blip r:embed="rId3"/>
          <a:stretch>
            <a:fillRect/>
          </a:stretch>
        </p:blipFill>
        <p:spPr>
          <a:xfrm>
            <a:off x="442913" y="1031055"/>
            <a:ext cx="3212381" cy="2907377"/>
          </a:xfrm>
          <a:prstGeom prst="rect">
            <a:avLst/>
          </a:prstGeom>
        </p:spPr>
      </p:pic>
    </p:spTree>
    <p:extLst>
      <p:ext uri="{BB962C8B-B14F-4D97-AF65-F5344CB8AC3E}">
        <p14:creationId xmlns:p14="http://schemas.microsoft.com/office/powerpoint/2010/main" val="311050508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smtClean="0"/>
              <a:t>Glasgow Haskell Compiler (GHC)</a:t>
            </a:r>
            <a:endParaRPr lang="en-GB" dirty="0"/>
          </a:p>
        </p:txBody>
      </p:sp>
      <p:sp>
        <p:nvSpPr>
          <p:cNvPr id="3" name="Inhaltsplatzhalter 2"/>
          <p:cNvSpPr>
            <a:spLocks noGrp="1"/>
          </p:cNvSpPr>
          <p:nvPr>
            <p:ph idx="1"/>
          </p:nvPr>
        </p:nvSpPr>
        <p:spPr/>
        <p:txBody>
          <a:bodyPr/>
          <a:lstStyle/>
          <a:p>
            <a:r>
              <a:rPr lang="en-GB" smtClean="0"/>
              <a:t>Developed by Microsoft Research Cambridge</a:t>
            </a:r>
          </a:p>
          <a:p>
            <a:r>
              <a:rPr lang="en-GB" smtClean="0"/>
              <a:t>Currently de facto standard</a:t>
            </a:r>
          </a:p>
          <a:p>
            <a:r>
              <a:rPr lang="en-GB" smtClean="0"/>
              <a:t>On the scientific forefront</a:t>
            </a:r>
          </a:p>
        </p:txBody>
      </p:sp>
    </p:spTree>
    <p:extLst>
      <p:ext uri="{BB962C8B-B14F-4D97-AF65-F5344CB8AC3E}">
        <p14:creationId xmlns:p14="http://schemas.microsoft.com/office/powerpoint/2010/main" val="146048301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smtClean="0"/>
              <a:t>Compiler vs. Interactive</a:t>
            </a:r>
            <a:endParaRPr lang="en-GB" dirty="0"/>
          </a:p>
        </p:txBody>
      </p:sp>
      <p:sp>
        <p:nvSpPr>
          <p:cNvPr id="3" name="Inhaltsplatzhalter 2"/>
          <p:cNvSpPr>
            <a:spLocks noGrp="1"/>
          </p:cNvSpPr>
          <p:nvPr>
            <p:ph idx="1"/>
          </p:nvPr>
        </p:nvSpPr>
        <p:spPr/>
        <p:txBody>
          <a:bodyPr/>
          <a:lstStyle/>
          <a:p>
            <a:r>
              <a:rPr lang="en-GB" smtClean="0"/>
              <a:t>Compiler is GHC</a:t>
            </a:r>
          </a:p>
          <a:p>
            <a:r>
              <a:rPr lang="en-GB" smtClean="0"/>
              <a:t>Interactive Interpreter is GHCi</a:t>
            </a:r>
          </a:p>
        </p:txBody>
      </p:sp>
    </p:spTree>
    <p:extLst>
      <p:ext uri="{BB962C8B-B14F-4D97-AF65-F5344CB8AC3E}">
        <p14:creationId xmlns:p14="http://schemas.microsoft.com/office/powerpoint/2010/main" val="53003551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smtClean="0"/>
              <a:t>Example: Chess in 200 Lines</a:t>
            </a:r>
            <a:endParaRPr lang="en-GB" dirty="0"/>
          </a:p>
        </p:txBody>
      </p:sp>
      <p:sp>
        <p:nvSpPr>
          <p:cNvPr id="3" name="Inhaltsplatzhalter 2"/>
          <p:cNvSpPr>
            <a:spLocks noGrp="1"/>
          </p:cNvSpPr>
          <p:nvPr>
            <p:ph idx="1"/>
          </p:nvPr>
        </p:nvSpPr>
        <p:spPr/>
        <p:txBody>
          <a:bodyPr/>
          <a:lstStyle/>
          <a:p>
            <a:pPr marL="0" indent="0">
              <a:buNone/>
            </a:pPr>
            <a:r>
              <a:rPr lang="en-GB"/>
              <a:t>High level </a:t>
            </a:r>
            <a:r>
              <a:rPr lang="en-GB" smtClean="0"/>
              <a:t>specification: reads </a:t>
            </a:r>
            <a:r>
              <a:rPr lang="en-GB"/>
              <a:t>(mostly) like a Chess manual</a:t>
            </a:r>
          </a:p>
          <a:p>
            <a:pPr marL="0" indent="0">
              <a:buNone/>
            </a:pPr>
            <a:endParaRPr lang="en-GB" sz="1600" b="0" smtClean="0">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a:p>
            <a:pPr marL="0" indent="0">
              <a:buNone/>
            </a:pPr>
            <a:endParaRPr lang="en-GB" sz="2000" b="0" smtClean="0">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a:p>
            <a:pPr marL="0" indent="0">
              <a:buNone/>
            </a:pPr>
            <a:r>
              <a:rPr lang="en-GB" sz="2000" b="0" smtClean="0">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initialPosition </a:t>
            </a:r>
            <a:r>
              <a:rPr lang="en-GB" sz="2000" b="0">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Position {</a:t>
            </a:r>
          </a:p>
          <a:p>
            <a:pPr marL="0" indent="0">
              <a:buNone/>
            </a:pPr>
            <a:r>
              <a:rPr lang="en-GB" sz="2000" b="0">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pBoard = boardFromString [</a:t>
            </a:r>
          </a:p>
          <a:p>
            <a:pPr marL="0" indent="0">
              <a:buNone/>
            </a:pPr>
            <a:r>
              <a:rPr lang="en-GB" sz="2000" b="0">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"âïáòäðàñ",</a:t>
            </a:r>
          </a:p>
          <a:p>
            <a:pPr marL="0" indent="0">
              <a:buNone/>
            </a:pPr>
            <a:r>
              <a:rPr lang="en-GB" sz="2000" b="0">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"îßîßîßîß",</a:t>
            </a:r>
          </a:p>
          <a:p>
            <a:pPr marL="0" indent="0">
              <a:buNone/>
            </a:pPr>
            <a:r>
              <a:rPr lang="en-GB" sz="2000" b="0">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"ØçØçØçØç",</a:t>
            </a:r>
          </a:p>
          <a:p>
            <a:pPr marL="0" indent="0">
              <a:buNone/>
            </a:pPr>
            <a:r>
              <a:rPr lang="en-GB" sz="2000" b="0">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"çØçØçØçØ",</a:t>
            </a:r>
          </a:p>
          <a:p>
            <a:pPr marL="0" indent="0">
              <a:buNone/>
            </a:pPr>
            <a:r>
              <a:rPr lang="en-GB" sz="2000" b="0">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"ØçØçØçØç",</a:t>
            </a:r>
          </a:p>
          <a:p>
            <a:pPr marL="0" indent="0">
              <a:buNone/>
            </a:pPr>
            <a:r>
              <a:rPr lang="en-GB" sz="2000" b="0">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"çØçØçØçØ",</a:t>
            </a:r>
          </a:p>
          <a:p>
            <a:pPr marL="0" indent="0">
              <a:buNone/>
            </a:pPr>
            <a:r>
              <a:rPr lang="en-GB" sz="2000" b="0">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"ÙèÙèÙèÙè",</a:t>
            </a:r>
          </a:p>
          <a:p>
            <a:pPr marL="0" indent="0">
              <a:buNone/>
            </a:pPr>
            <a:r>
              <a:rPr lang="en-GB" sz="2000" b="0">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"ëÚêÝíÛéÜ" ],</a:t>
            </a:r>
          </a:p>
          <a:p>
            <a:pPr marL="0" indent="0">
              <a:buNone/>
            </a:pPr>
            <a:r>
              <a:rPr lang="en-GB" sz="2000" b="0">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pColourToMove       = White,</a:t>
            </a:r>
          </a:p>
          <a:p>
            <a:pPr marL="0" indent="0">
              <a:buNone/>
            </a:pPr>
            <a:r>
              <a:rPr lang="en-GB" sz="2000" b="0">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pCanCastleQueenSide = allOfThem,</a:t>
            </a:r>
          </a:p>
          <a:p>
            <a:pPr marL="0" indent="0">
              <a:buNone/>
            </a:pPr>
            <a:r>
              <a:rPr lang="en-GB" sz="2000" b="0">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pCanCastleKingSide  = allOfThem,</a:t>
            </a:r>
          </a:p>
          <a:p>
            <a:pPr marL="0" indent="0">
              <a:buNone/>
            </a:pPr>
            <a:r>
              <a:rPr lang="en-GB" sz="2000" b="0">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pEnPassant          = Nothing,</a:t>
            </a:r>
          </a:p>
          <a:p>
            <a:pPr marL="0" indent="0">
              <a:buNone/>
            </a:pPr>
            <a:r>
              <a:rPr lang="en-GB" sz="2000" b="0">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pHalfmoveClock      = 0,</a:t>
            </a:r>
          </a:p>
          <a:p>
            <a:pPr marL="0" indent="0">
              <a:buNone/>
            </a:pPr>
            <a:r>
              <a:rPr lang="en-GB" sz="2000" b="0">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pNextMoveNumber     = 1 }</a:t>
            </a:r>
          </a:p>
          <a:p>
            <a:pPr marL="0" indent="0">
              <a:buNone/>
            </a:pPr>
            <a:endParaRPr lang="en-GB" sz="1600" b="0" smtClean="0">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p:txBody>
      </p:sp>
    </p:spTree>
    <p:extLst>
      <p:ext uri="{BB962C8B-B14F-4D97-AF65-F5344CB8AC3E}">
        <p14:creationId xmlns:p14="http://schemas.microsoft.com/office/powerpoint/2010/main" val="280958480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el 1"/>
          <p:cNvSpPr>
            <a:spLocks noGrp="1"/>
          </p:cNvSpPr>
          <p:nvPr>
            <p:ph type="title"/>
          </p:nvPr>
        </p:nvSpPr>
        <p:spPr bwMode="auto">
          <a:xfrm>
            <a:off x="442913" y="93663"/>
            <a:ext cx="10742612" cy="939800"/>
          </a:xfrm>
          <a:noFill/>
          <a:ln>
            <a:miter lim="800000"/>
            <a:headEnd/>
            <a:tailEnd/>
          </a:ln>
        </p:spPr>
        <p:txBody>
          <a:bodyPr vert="horz" wrap="square" numCol="1" anchor="t" anchorCtr="0" compatLnSpc="1">
            <a:prstTxWarp prst="textNoShape">
              <a:avLst/>
            </a:prstTxWarp>
          </a:bodyPr>
          <a:lstStyle/>
          <a:p>
            <a:r>
              <a:rPr lang="en-US" smtClean="0"/>
              <a:t>The Board and Positions</a:t>
            </a:r>
          </a:p>
        </p:txBody>
      </p:sp>
      <p:sp>
        <p:nvSpPr>
          <p:cNvPr id="4" name="Rechteck 3"/>
          <p:cNvSpPr/>
          <p:nvPr/>
        </p:nvSpPr>
        <p:spPr>
          <a:xfrm>
            <a:off x="514350" y="1371316"/>
            <a:ext cx="11925300" cy="7717754"/>
          </a:xfrm>
          <a:prstGeom prst="rect">
            <a:avLst/>
          </a:prstGeom>
        </p:spPr>
        <p:txBody>
          <a:bodyPr wrap="square">
            <a:spAutoFit/>
          </a:bodyPr>
          <a:lstStyle/>
          <a:p>
            <a:pPr defTabSz="619200">
              <a:lnSpc>
                <a:spcPct val="115000"/>
              </a:lnSpc>
              <a:spcAft>
                <a:spcPts val="0"/>
              </a:spcAft>
            </a:pPr>
            <a:r>
              <a:rPr lang="de-DE" b="1">
                <a:solidFill>
                  <a:srgbClr val="0000FF"/>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data</a:t>
            </a:r>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Colour = White | Black</a:t>
            </a:r>
            <a:endParaRPr lang="de-DE">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a:p>
            <a:pPr defTabSz="619200">
              <a:lnSpc>
                <a:spcPct val="115000"/>
              </a:lnSpc>
              <a:spcAft>
                <a:spcPts val="0"/>
              </a:spcAft>
            </a:pPr>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a:t>
            </a:r>
            <a:r>
              <a:rPr lang="de-DE" b="1">
                <a:solidFill>
                  <a:srgbClr val="0000FF"/>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deriving</a:t>
            </a:r>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(Show,Eq,Enum,Bounded,Ord)</a:t>
            </a:r>
            <a:endParaRPr lang="de-DE">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a:p>
            <a:pPr defTabSz="619200">
              <a:lnSpc>
                <a:spcPct val="115000"/>
              </a:lnSpc>
              <a:spcAft>
                <a:spcPts val="0"/>
              </a:spcAft>
            </a:pPr>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a:t>
            </a:r>
            <a:endParaRPr lang="de-DE">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a:p>
            <a:pPr defTabSz="619200">
              <a:lnSpc>
                <a:spcPct val="115000"/>
              </a:lnSpc>
              <a:spcAft>
                <a:spcPts val="0"/>
              </a:spcAft>
            </a:pPr>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nextColour White = Black</a:t>
            </a:r>
            <a:endParaRPr lang="de-DE">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a:p>
            <a:pPr defTabSz="619200">
              <a:lnSpc>
                <a:spcPct val="115000"/>
              </a:lnSpc>
              <a:spcAft>
                <a:spcPts val="0"/>
              </a:spcAft>
            </a:pPr>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nextColour Black = White</a:t>
            </a:r>
            <a:endParaRPr lang="de-DE">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a:p>
            <a:pPr defTabSz="619200">
              <a:lnSpc>
                <a:spcPct val="115000"/>
              </a:lnSpc>
              <a:spcAft>
                <a:spcPts val="0"/>
              </a:spcAft>
            </a:pPr>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a:t>
            </a:r>
            <a:endParaRPr lang="de-DE">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a:p>
            <a:pPr defTabSz="619200">
              <a:lnSpc>
                <a:spcPct val="115000"/>
              </a:lnSpc>
              <a:spcAft>
                <a:spcPts val="0"/>
              </a:spcAft>
            </a:pPr>
            <a:r>
              <a:rPr lang="de-DE" b="1">
                <a:solidFill>
                  <a:srgbClr val="0000FF"/>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data</a:t>
            </a:r>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Piece = Ù | Ú | Û | Ü | Ý | Þ</a:t>
            </a:r>
            <a:endParaRPr lang="de-DE">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a:p>
            <a:pPr defTabSz="619200">
              <a:lnSpc>
                <a:spcPct val="115000"/>
              </a:lnSpc>
              <a:spcAft>
                <a:spcPts val="0"/>
              </a:spcAft>
            </a:pPr>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a:t>
            </a:r>
            <a:r>
              <a:rPr lang="de-DE" b="1">
                <a:solidFill>
                  <a:srgbClr val="0000FF"/>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deriving</a:t>
            </a:r>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(Eq,Enum,Bounded,Ord,Show)</a:t>
            </a:r>
            <a:endParaRPr lang="de-DE">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a:p>
            <a:pPr defTabSz="619200">
              <a:lnSpc>
                <a:spcPct val="115000"/>
              </a:lnSpc>
              <a:spcAft>
                <a:spcPts val="0"/>
              </a:spcAft>
            </a:pPr>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a:t>
            </a:r>
            <a:endParaRPr lang="de-DE">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a:p>
            <a:pPr defTabSz="619200">
              <a:lnSpc>
                <a:spcPct val="115000"/>
              </a:lnSpc>
              <a:spcAft>
                <a:spcPts val="0"/>
              </a:spcAft>
            </a:pPr>
            <a:r>
              <a:rPr lang="de-DE" b="1">
                <a:solidFill>
                  <a:srgbClr val="0000FF"/>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type</a:t>
            </a:r>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Board  = Array Coors Square</a:t>
            </a:r>
            <a:endParaRPr lang="de-DE">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a:p>
            <a:pPr defTabSz="619200">
              <a:lnSpc>
                <a:spcPct val="115000"/>
              </a:lnSpc>
              <a:spcAft>
                <a:spcPts val="0"/>
              </a:spcAft>
            </a:pPr>
            <a:r>
              <a:rPr lang="de-DE" b="1">
                <a:solidFill>
                  <a:srgbClr val="0000FF"/>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type</a:t>
            </a:r>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Square = Maybe (Colour,Piece)</a:t>
            </a:r>
            <a:endParaRPr lang="de-DE">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a:p>
            <a:pPr defTabSz="619200">
              <a:lnSpc>
                <a:spcPct val="115000"/>
              </a:lnSpc>
              <a:spcAft>
                <a:spcPts val="0"/>
              </a:spcAft>
            </a:pPr>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a:t>
            </a:r>
            <a:endParaRPr lang="de-DE">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a:p>
            <a:pPr defTabSz="619200">
              <a:lnSpc>
                <a:spcPct val="115000"/>
              </a:lnSpc>
              <a:spcAft>
                <a:spcPts val="0"/>
              </a:spcAft>
            </a:pPr>
            <a:r>
              <a:rPr lang="de-DE" b="1">
                <a:solidFill>
                  <a:srgbClr val="0000FF"/>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type</a:t>
            </a:r>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Coors = (Int,Int)</a:t>
            </a:r>
            <a:endParaRPr lang="de-DE">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a:p>
            <a:pPr defTabSz="619200">
              <a:lnSpc>
                <a:spcPct val="115000"/>
              </a:lnSpc>
              <a:spcAft>
                <a:spcPts val="0"/>
              </a:spcAft>
            </a:pPr>
            <a:r>
              <a:rPr lang="de-DE" b="1">
                <a:solidFill>
                  <a:srgbClr val="0000FF"/>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instance</a:t>
            </a:r>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Show Coors </a:t>
            </a:r>
            <a:r>
              <a:rPr lang="de-DE" b="1">
                <a:solidFill>
                  <a:srgbClr val="0000FF"/>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where</a:t>
            </a:r>
            <a:endParaRPr lang="de-DE">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a:p>
            <a:pPr defTabSz="619200">
              <a:lnSpc>
                <a:spcPct val="115000"/>
              </a:lnSpc>
              <a:spcAft>
                <a:spcPts val="0"/>
              </a:spcAft>
            </a:pPr>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show (file,rank) = [</a:t>
            </a:r>
            <a:r>
              <a:rPr lang="de-DE">
                <a:solidFill>
                  <a:srgbClr val="CA65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'a'</a:t>
            </a:r>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..]!!(file-</a:t>
            </a:r>
            <a:r>
              <a:rPr lang="de-DE">
                <a:solidFill>
                  <a:srgbClr val="00808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1</a:t>
            </a:r>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 show rank</a:t>
            </a:r>
            <a:endParaRPr lang="de-DE">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a:p>
            <a:pPr defTabSz="619200">
              <a:lnSpc>
                <a:spcPct val="115000"/>
              </a:lnSpc>
              <a:spcAft>
                <a:spcPts val="0"/>
              </a:spcAft>
            </a:pPr>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a:t>
            </a:r>
            <a:endParaRPr lang="de-DE">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a:p>
            <a:pPr defTabSz="619200">
              <a:lnSpc>
                <a:spcPct val="115000"/>
              </a:lnSpc>
              <a:spcAft>
                <a:spcPts val="0"/>
              </a:spcAft>
            </a:pPr>
            <a:r>
              <a:rPr lang="de-DE" b="1">
                <a:solidFill>
                  <a:srgbClr val="0000FF"/>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data</a:t>
            </a:r>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Position = Position {</a:t>
            </a:r>
            <a:endParaRPr lang="de-DE">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a:p>
            <a:pPr defTabSz="619200">
              <a:lnSpc>
                <a:spcPct val="115000"/>
              </a:lnSpc>
              <a:spcAft>
                <a:spcPts val="0"/>
              </a:spcAft>
            </a:pPr>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pBoard              :: Board,</a:t>
            </a:r>
            <a:endParaRPr lang="de-DE">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a:p>
            <a:pPr defTabSz="619200">
              <a:lnSpc>
                <a:spcPct val="115000"/>
              </a:lnSpc>
              <a:spcAft>
                <a:spcPts val="0"/>
              </a:spcAft>
            </a:pPr>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pColourToMove       :: Colour,</a:t>
            </a:r>
            <a:endParaRPr lang="de-DE">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a:p>
            <a:pPr defTabSz="619200">
              <a:lnSpc>
                <a:spcPct val="115000"/>
              </a:lnSpc>
              <a:spcAft>
                <a:spcPts val="0"/>
              </a:spcAft>
            </a:pPr>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pCanCastleQueenSide :: [Colour],</a:t>
            </a:r>
            <a:endParaRPr lang="de-DE">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a:p>
            <a:pPr defTabSz="619200">
              <a:lnSpc>
                <a:spcPct val="115000"/>
              </a:lnSpc>
              <a:spcAft>
                <a:spcPts val="0"/>
              </a:spcAft>
            </a:pPr>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pCanCastleKingSide  :: [Colour],</a:t>
            </a:r>
            <a:endParaRPr lang="de-DE">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a:p>
            <a:pPr defTabSz="619200">
              <a:lnSpc>
                <a:spcPct val="115000"/>
              </a:lnSpc>
              <a:spcAft>
                <a:spcPts val="0"/>
              </a:spcAft>
            </a:pPr>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pEnPassant          :: Maybe (Coors,Coors),</a:t>
            </a:r>
            <a:endParaRPr lang="de-DE">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a:p>
            <a:pPr defTabSz="619200">
              <a:lnSpc>
                <a:spcPct val="115000"/>
              </a:lnSpc>
              <a:spcAft>
                <a:spcPts val="0"/>
              </a:spcAft>
            </a:pPr>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pHalfmoveClock      :: Int,</a:t>
            </a:r>
            <a:endParaRPr lang="de-DE">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a:p>
            <a:pPr defTabSz="619200">
              <a:lnSpc>
                <a:spcPct val="115000"/>
              </a:lnSpc>
              <a:spcAft>
                <a:spcPts val="0"/>
              </a:spcAft>
            </a:pPr>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pNextMoveNumber     :: Int }</a:t>
            </a:r>
            <a:endParaRPr lang="de-DE">
              <a:effectLst/>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p:txBody>
      </p:sp>
    </p:spTree>
    <p:extLst>
      <p:ext uri="{BB962C8B-B14F-4D97-AF65-F5344CB8AC3E}">
        <p14:creationId xmlns:p14="http://schemas.microsoft.com/office/powerpoint/2010/main" val="152135016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el 1"/>
          <p:cNvSpPr>
            <a:spLocks noGrp="1"/>
          </p:cNvSpPr>
          <p:nvPr>
            <p:ph type="title"/>
          </p:nvPr>
        </p:nvSpPr>
        <p:spPr bwMode="auto">
          <a:xfrm>
            <a:off x="442913" y="93663"/>
            <a:ext cx="10742612" cy="939800"/>
          </a:xfrm>
          <a:noFill/>
          <a:ln>
            <a:miter lim="800000"/>
            <a:headEnd/>
            <a:tailEnd/>
          </a:ln>
        </p:spPr>
        <p:txBody>
          <a:bodyPr vert="horz" wrap="square" numCol="1" anchor="t" anchorCtr="0" compatLnSpc="1">
            <a:prstTxWarp prst="textNoShape">
              <a:avLst/>
            </a:prstTxWarp>
          </a:bodyPr>
          <a:lstStyle/>
          <a:p>
            <a:r>
              <a:rPr lang="en-US" smtClean="0"/>
              <a:t>Coordinates</a:t>
            </a:r>
          </a:p>
        </p:txBody>
      </p:sp>
      <p:sp>
        <p:nvSpPr>
          <p:cNvPr id="4" name="Rechteck 3"/>
          <p:cNvSpPr/>
          <p:nvPr/>
        </p:nvSpPr>
        <p:spPr>
          <a:xfrm>
            <a:off x="514350" y="1466850"/>
            <a:ext cx="12249150" cy="3970318"/>
          </a:xfrm>
          <a:prstGeom prst="rect">
            <a:avLst/>
          </a:prstGeom>
        </p:spPr>
        <p:txBody>
          <a:bodyPr wrap="square">
            <a:spAutoFit/>
          </a:bodyPr>
          <a:lstStyle/>
          <a:p>
            <a:pPr defTabSz="619200"/>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(north,east) = ((</a:t>
            </a:r>
            <a:r>
              <a:rPr lang="de-DE">
                <a:solidFill>
                  <a:srgbClr val="00808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0</a:t>
            </a:r>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a:t>
            </a:r>
            <a:r>
              <a:rPr lang="de-DE">
                <a:solidFill>
                  <a:srgbClr val="00808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1</a:t>
            </a:r>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a:t>
            </a:r>
            <a:r>
              <a:rPr lang="de-DE">
                <a:solidFill>
                  <a:srgbClr val="00808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1</a:t>
            </a:r>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a:t>
            </a:r>
            <a:r>
              <a:rPr lang="de-DE">
                <a:solidFill>
                  <a:srgbClr val="00808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0</a:t>
            </a:r>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a:t>
            </a:r>
          </a:p>
          <a:p>
            <a:pPr defTabSz="619200"/>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(south,west) = (-north,-east)</a:t>
            </a:r>
          </a:p>
          <a:p>
            <a:pPr defTabSz="619200"/>
            <a:endPar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a:p>
            <a:pPr defTabSz="619200"/>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pawnStep White = north</a:t>
            </a:r>
          </a:p>
          <a:p>
            <a:pPr defTabSz="619200"/>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pawnStep Black = south</a:t>
            </a:r>
          </a:p>
          <a:p>
            <a:pPr defTabSz="619200"/>
            <a:endPar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a:p>
            <a:pPr defTabSz="619200"/>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baseRank White = </a:t>
            </a:r>
            <a:r>
              <a:rPr lang="de-DE">
                <a:solidFill>
                  <a:srgbClr val="00808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1</a:t>
            </a:r>
            <a:endPar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a:p>
            <a:pPr defTabSz="619200"/>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baseRank Black = </a:t>
            </a:r>
            <a:r>
              <a:rPr lang="de-DE">
                <a:solidFill>
                  <a:srgbClr val="00808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8</a:t>
            </a:r>
            <a:endPar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a:p>
            <a:pPr defTabSz="619200"/>
            <a:endPar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a:p>
            <a:pPr defTabSz="619200"/>
            <a:r>
              <a:rPr lang="en-US" i="1" smtClean="0">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addCoors </a:t>
            </a:r>
            <a:r>
              <a:rPr lang="en-US" i="1">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Board -&gt; Coors -&gt; (Int,Int) -&gt; Maybe Coors</a:t>
            </a:r>
          </a:p>
          <a:p>
            <a:pPr defTabSz="619200"/>
            <a:r>
              <a:rPr lang="en-US" smtClean="0">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addCoors </a:t>
            </a:r>
            <a:r>
              <a:rPr lang="en-US">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board coors offset = </a:t>
            </a:r>
            <a:r>
              <a:rPr lang="en-US" b="1">
                <a:solidFill>
                  <a:srgbClr val="0000FF"/>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case</a:t>
            </a:r>
            <a:r>
              <a:rPr lang="en-US">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coors+offset </a:t>
            </a:r>
            <a:r>
              <a:rPr lang="en-US" b="1">
                <a:solidFill>
                  <a:srgbClr val="0000FF"/>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of</a:t>
            </a:r>
            <a:endParaRPr lang="en-US">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a:p>
            <a:pPr defTabSz="619200"/>
            <a:r>
              <a:rPr lang="en-US">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coors' | coors' </a:t>
            </a:r>
            <a:r>
              <a:rPr lang="de-DE" smtClean="0"/>
              <a:t>∈  </a:t>
            </a:r>
            <a:r>
              <a:rPr lang="en-US" smtClean="0">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a:t>
            </a:r>
            <a:r>
              <a:rPr lang="en-US">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indices board</a:t>
            </a:r>
            <a:r>
              <a:rPr lang="en-US" smtClean="0">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a:t>
            </a:r>
            <a:r>
              <a:rPr lang="en-US">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Just coors'</a:t>
            </a:r>
          </a:p>
          <a:p>
            <a:pPr defTabSz="619200"/>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a:t>
            </a:r>
            <a:r>
              <a:rPr lang="de-DE" b="1">
                <a:solidFill>
                  <a:srgbClr val="0000FF"/>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_</a:t>
            </a:r>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 otherwise                </a:t>
            </a:r>
            <a:r>
              <a:rPr lang="de-DE" smtClean="0">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a:t>
            </a:r>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Nothing</a:t>
            </a:r>
          </a:p>
          <a:p>
            <a:pPr defTabSz="619200"/>
            <a:endPar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p:txBody>
      </p:sp>
    </p:spTree>
    <p:extLst>
      <p:ext uri="{BB962C8B-B14F-4D97-AF65-F5344CB8AC3E}">
        <p14:creationId xmlns:p14="http://schemas.microsoft.com/office/powerpoint/2010/main" val="93295498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el 1"/>
          <p:cNvSpPr>
            <a:spLocks noGrp="1"/>
          </p:cNvSpPr>
          <p:nvPr>
            <p:ph type="title"/>
          </p:nvPr>
        </p:nvSpPr>
        <p:spPr bwMode="auto">
          <a:xfrm>
            <a:off x="442913" y="93663"/>
            <a:ext cx="10742612" cy="939800"/>
          </a:xfrm>
          <a:noFill/>
          <a:ln>
            <a:miter lim="800000"/>
            <a:headEnd/>
            <a:tailEnd/>
          </a:ln>
        </p:spPr>
        <p:txBody>
          <a:bodyPr vert="horz" wrap="square" numCol="1" anchor="t" anchorCtr="0" compatLnSpc="1">
            <a:prstTxWarp prst="textNoShape">
              <a:avLst/>
            </a:prstTxWarp>
          </a:bodyPr>
          <a:lstStyle/>
          <a:p>
            <a:r>
              <a:rPr lang="en-US" smtClean="0"/>
              <a:t>A Move</a:t>
            </a:r>
          </a:p>
        </p:txBody>
      </p:sp>
      <p:sp>
        <p:nvSpPr>
          <p:cNvPr id="4" name="Rechteck 3"/>
          <p:cNvSpPr/>
          <p:nvPr/>
        </p:nvSpPr>
        <p:spPr>
          <a:xfrm>
            <a:off x="514350" y="1466850"/>
            <a:ext cx="12249150" cy="5355312"/>
          </a:xfrm>
          <a:prstGeom prst="rect">
            <a:avLst/>
          </a:prstGeom>
        </p:spPr>
        <p:txBody>
          <a:bodyPr wrap="square">
            <a:spAutoFit/>
          </a:bodyPr>
          <a:lstStyle/>
          <a:p>
            <a:pPr defTabSz="619200"/>
            <a:r>
              <a:rPr lang="de-DE" b="1" smtClean="0">
                <a:solidFill>
                  <a:srgbClr val="0000FF"/>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data</a:t>
            </a:r>
            <a:r>
              <a:rPr lang="de-DE" smtClean="0">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a:t>
            </a:r>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Move =</a:t>
            </a:r>
          </a:p>
          <a:p>
            <a:pPr defTabSz="619200"/>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Move {</a:t>
            </a:r>
          </a:p>
          <a:p>
            <a:pPr defTabSz="619200"/>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moveFrom    :: Coors,</a:t>
            </a:r>
          </a:p>
          <a:p>
            <a:pPr defTabSz="619200"/>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moveTo      :: Coors,</a:t>
            </a:r>
          </a:p>
          <a:p>
            <a:pPr defTabSz="619200"/>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moveTakes   :: Maybe Coors,</a:t>
            </a:r>
          </a:p>
          <a:p>
            <a:pPr defTabSz="619200"/>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movePromote :: Maybe Piece } |</a:t>
            </a:r>
          </a:p>
          <a:p>
            <a:pPr defTabSz="619200"/>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Castling CastlingSide</a:t>
            </a:r>
          </a:p>
          <a:p>
            <a:pPr defTabSz="619200"/>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a:t>
            </a:r>
            <a:r>
              <a:rPr lang="de-DE" b="1">
                <a:solidFill>
                  <a:srgbClr val="0000FF"/>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deriving</a:t>
            </a:r>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Eq</a:t>
            </a:r>
          </a:p>
          <a:p>
            <a:pPr defTabSz="619200"/>
            <a:r>
              <a:rPr lang="en-US" b="1">
                <a:solidFill>
                  <a:srgbClr val="0000FF"/>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data</a:t>
            </a:r>
            <a:r>
              <a:rPr lang="en-US">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CastlingSide = Queenside | Kingside </a:t>
            </a:r>
            <a:r>
              <a:rPr lang="en-US" b="1">
                <a:solidFill>
                  <a:srgbClr val="0000FF"/>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deriving</a:t>
            </a:r>
            <a:r>
              <a:rPr lang="en-US">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Eq</a:t>
            </a:r>
          </a:p>
          <a:p>
            <a:pPr defTabSz="619200"/>
            <a:endPar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a:p>
            <a:pPr defTabSz="619200"/>
            <a:r>
              <a:rPr lang="de-DE" b="1">
                <a:solidFill>
                  <a:srgbClr val="0000FF"/>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instance</a:t>
            </a:r>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Show Move </a:t>
            </a:r>
            <a:r>
              <a:rPr lang="de-DE" b="1">
                <a:solidFill>
                  <a:srgbClr val="0000FF"/>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where</a:t>
            </a:r>
            <a:endPar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a:p>
            <a:pPr defTabSz="619200"/>
            <a:r>
              <a:rPr lang="en-US">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show Move{..} = show moveFrom ++ show moveTo ++ </a:t>
            </a:r>
            <a:r>
              <a:rPr lang="en-US" b="1">
                <a:solidFill>
                  <a:srgbClr val="0000FF"/>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case</a:t>
            </a:r>
            <a:r>
              <a:rPr lang="en-US">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movePromote </a:t>
            </a:r>
            <a:r>
              <a:rPr lang="en-US" b="1">
                <a:solidFill>
                  <a:srgbClr val="0000FF"/>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of</a:t>
            </a:r>
            <a:endParaRPr lang="en-US">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a:p>
            <a:pPr defTabSz="619200"/>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Nothing → </a:t>
            </a:r>
            <a:r>
              <a:rPr lang="de-DE">
                <a:solidFill>
                  <a:srgbClr val="CA65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a:t>
            </a:r>
            <a:endPar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a:p>
            <a:pPr defTabSz="619200"/>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Just Ú → </a:t>
            </a:r>
            <a:r>
              <a:rPr lang="de-DE">
                <a:solidFill>
                  <a:srgbClr val="CA65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"N"</a:t>
            </a:r>
            <a:endPar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a:p>
            <a:pPr defTabSz="619200"/>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Just Û → </a:t>
            </a:r>
            <a:r>
              <a:rPr lang="de-DE">
                <a:solidFill>
                  <a:srgbClr val="CA65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"B"</a:t>
            </a:r>
            <a:endPar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a:p>
            <a:pPr defTabSz="619200"/>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Just Ü → </a:t>
            </a:r>
            <a:r>
              <a:rPr lang="de-DE">
                <a:solidFill>
                  <a:srgbClr val="CA65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"R"</a:t>
            </a:r>
            <a:endPar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a:p>
            <a:pPr defTabSz="619200"/>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Just Ý → </a:t>
            </a:r>
            <a:r>
              <a:rPr lang="de-DE">
                <a:solidFill>
                  <a:srgbClr val="CA65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"Q"</a:t>
            </a:r>
            <a:endPar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a:p>
            <a:pPr defTabSz="619200"/>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show (Castling Queenside) = </a:t>
            </a:r>
            <a:r>
              <a:rPr lang="de-DE">
                <a:solidFill>
                  <a:srgbClr val="CA65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"O-O-O"</a:t>
            </a:r>
            <a:endPar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a:p>
            <a:pPr defTabSz="619200"/>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show (Castling Kingside)  = </a:t>
            </a:r>
            <a:r>
              <a:rPr lang="de-DE">
                <a:solidFill>
                  <a:srgbClr val="CA65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"O-O"</a:t>
            </a:r>
            <a:endPar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p:txBody>
      </p:sp>
    </p:spTree>
    <p:extLst>
      <p:ext uri="{BB962C8B-B14F-4D97-AF65-F5344CB8AC3E}">
        <p14:creationId xmlns:p14="http://schemas.microsoft.com/office/powerpoint/2010/main" val="160698645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el 1"/>
          <p:cNvSpPr>
            <a:spLocks noGrp="1"/>
          </p:cNvSpPr>
          <p:nvPr>
            <p:ph type="title"/>
          </p:nvPr>
        </p:nvSpPr>
        <p:spPr bwMode="auto">
          <a:xfrm>
            <a:off x="442913" y="93663"/>
            <a:ext cx="10742612" cy="939800"/>
          </a:xfrm>
          <a:noFill/>
          <a:ln>
            <a:miter lim="800000"/>
            <a:headEnd/>
            <a:tailEnd/>
          </a:ln>
        </p:spPr>
        <p:txBody>
          <a:bodyPr vert="horz" wrap="square" numCol="1" anchor="t" anchorCtr="0" compatLnSpc="1">
            <a:prstTxWarp prst="textNoShape">
              <a:avLst/>
            </a:prstTxWarp>
          </a:bodyPr>
          <a:lstStyle/>
          <a:p>
            <a:r>
              <a:rPr lang="en-US" smtClean="0"/>
              <a:t>Potential Moves</a:t>
            </a:r>
          </a:p>
        </p:txBody>
      </p:sp>
      <p:sp>
        <p:nvSpPr>
          <p:cNvPr id="5" name="Rechteck 4"/>
          <p:cNvSpPr/>
          <p:nvPr/>
        </p:nvSpPr>
        <p:spPr>
          <a:xfrm>
            <a:off x="136478" y="1201005"/>
            <a:ext cx="12868322" cy="7017306"/>
          </a:xfrm>
          <a:prstGeom prst="rect">
            <a:avLst/>
          </a:prstGeom>
        </p:spPr>
        <p:txBody>
          <a:bodyPr wrap="square">
            <a:spAutoFit/>
          </a:bodyPr>
          <a:lstStyle/>
          <a:p>
            <a:pPr defTabSz="309600"/>
            <a:r>
              <a:rPr lang="en-US">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potentialMoves Position{..} = normal_moves ++ castling_moves </a:t>
            </a:r>
            <a:r>
              <a:rPr lang="en-US" b="1">
                <a:solidFill>
                  <a:srgbClr val="0000FF"/>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where</a:t>
            </a:r>
            <a:endParaRPr lang="en-US">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a:p>
            <a:pPr defTabSz="309600"/>
            <a:endPar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a:p>
            <a:pPr defTabSz="309600"/>
            <a:r>
              <a:rPr lang="en-US">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normal_moves = [ Move src dest mb_takes mb_promote |</a:t>
            </a:r>
          </a:p>
          <a:p>
            <a:pPr defTabSz="309600"/>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(src,Just (colour,piece)) &lt;- assocs pBoard,</a:t>
            </a:r>
          </a:p>
          <a:p>
            <a:pPr defTabSz="309600"/>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colour==pColourToMove,</a:t>
            </a:r>
          </a:p>
          <a:p>
            <a:pPr defTabSz="309600"/>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(dest@(</a:t>
            </a:r>
            <a:r>
              <a:rPr lang="de-DE" b="1">
                <a:solidFill>
                  <a:srgbClr val="0000FF"/>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_</a:t>
            </a:r>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,to_rank),mb_takes) &lt;- </a:t>
            </a:r>
            <a:r>
              <a:rPr lang="de-DE" b="1" smtClean="0">
                <a:solidFill>
                  <a:srgbClr val="FF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a:t>
            </a:r>
            <a:r>
              <a:rPr lang="de-DE" b="1" smtClean="0">
                <a:solidFill>
                  <a:srgbClr val="0000FF"/>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case</a:t>
            </a:r>
            <a:r>
              <a:rPr lang="de-DE" smtClean="0">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a:t>
            </a:r>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piece </a:t>
            </a:r>
            <a:r>
              <a:rPr lang="de-DE" b="1">
                <a:solidFill>
                  <a:srgbClr val="0000FF"/>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of</a:t>
            </a:r>
            <a:endPar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a:p>
            <a:pPr defTabSz="309600"/>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Ù → pawn_moves ++ pawn_takes </a:t>
            </a:r>
            <a:r>
              <a:rPr lang="de-DE" b="1">
                <a:solidFill>
                  <a:srgbClr val="0000FF"/>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where</a:t>
            </a:r>
            <a:endPar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a:p>
            <a:pPr defTabSz="309600"/>
            <a:r>
              <a:rPr lang="en-US">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Just dest   = addCoors pBoard src pawn_step  </a:t>
            </a:r>
            <a:endParaRPr lang="en-US" smtClean="0">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a:p>
            <a:pPr defTabSz="309600"/>
            <a:r>
              <a:rPr lang="en-US">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a:t>
            </a:r>
            <a:r>
              <a:rPr lang="en-US" smtClean="0">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a:t>
            </a:r>
            <a:r>
              <a:rPr lang="en-US" smtClean="0">
                <a:solidFill>
                  <a:srgbClr val="80808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a:t>
            </a:r>
            <a:r>
              <a:rPr lang="en-US">
                <a:solidFill>
                  <a:srgbClr val="80808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There cannot be a pawn on the opposite base rank</a:t>
            </a:r>
            <a:endParaRPr lang="en-US">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a:p>
            <a:pPr defTabSz="309600"/>
            <a:r>
              <a:rPr lang="en-US">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pawn_moves  = </a:t>
            </a:r>
            <a:r>
              <a:rPr lang="en-US" b="1">
                <a:solidFill>
                  <a:srgbClr val="0000FF"/>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if</a:t>
            </a:r>
            <a:r>
              <a:rPr lang="en-US">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square_empty dest </a:t>
            </a:r>
            <a:r>
              <a:rPr lang="en-US" b="1">
                <a:solidFill>
                  <a:srgbClr val="0000FF"/>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then</a:t>
            </a:r>
            <a:r>
              <a:rPr lang="en-US">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 (dest,Nothing) ] ++ pawn_double </a:t>
            </a:r>
            <a:r>
              <a:rPr lang="en-US" b="1">
                <a:solidFill>
                  <a:srgbClr val="0000FF"/>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else</a:t>
            </a:r>
            <a:r>
              <a:rPr lang="en-US">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a:t>
            </a:r>
          </a:p>
          <a:p>
            <a:pPr defTabSz="309600"/>
            <a:r>
              <a:rPr lang="en-US">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pawn_double = </a:t>
            </a:r>
            <a:r>
              <a:rPr lang="en-US" b="1">
                <a:solidFill>
                  <a:srgbClr val="0000FF"/>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case</a:t>
            </a:r>
            <a:r>
              <a:rPr lang="en-US">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addCoors pBoard src (</a:t>
            </a:r>
            <a:r>
              <a:rPr lang="en-US">
                <a:solidFill>
                  <a:srgbClr val="00808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2</a:t>
            </a:r>
            <a:r>
              <a:rPr lang="en-US">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*pawn_step) </a:t>
            </a:r>
            <a:r>
              <a:rPr lang="en-US" b="1">
                <a:solidFill>
                  <a:srgbClr val="0000FF"/>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of</a:t>
            </a:r>
            <a:endParaRPr lang="en-US">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a:p>
            <a:pPr defTabSz="309600"/>
            <a:r>
              <a:rPr lang="en-US">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Just dest2 | square_empty dest2 ∧ snd src == initial_rank → </a:t>
            </a:r>
            <a:r>
              <a:rPr lang="en-US" smtClean="0">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a:t>
            </a:r>
            <a:r>
              <a:rPr lang="en-US">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dest2,Nothing) ]</a:t>
            </a:r>
          </a:p>
          <a:p>
            <a:pPr defTabSz="309600"/>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a:t>
            </a:r>
            <a:r>
              <a:rPr lang="de-DE" b="1">
                <a:solidFill>
                  <a:srgbClr val="0000FF"/>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_</a:t>
            </a:r>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 otherwise                                    → []</a:t>
            </a:r>
          </a:p>
          <a:p>
            <a:pPr defTabSz="309600"/>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pawn_takes  = [ (dest,Just take_on) |</a:t>
            </a:r>
          </a:p>
          <a:p>
            <a:pPr defTabSz="309600"/>
            <a:r>
              <a:rPr lang="en-US">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Just dest &lt;- map (addCoors pBoard src</a:t>
            </a:r>
            <a:r>
              <a:rPr lang="en-US" smtClean="0">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a:t>
            </a:r>
            <a:r>
              <a:rPr lang="en-US">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pawn_step+east,pawn_step+west],</a:t>
            </a:r>
          </a:p>
          <a:p>
            <a:pPr defTabSz="309600"/>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take_on   &lt;- </a:t>
            </a:r>
            <a:r>
              <a:rPr lang="de-DE" b="1">
                <a:solidFill>
                  <a:srgbClr val="0000FF"/>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case</a:t>
            </a:r>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pBoard!dest </a:t>
            </a:r>
            <a:r>
              <a:rPr lang="de-DE" b="1">
                <a:solidFill>
                  <a:srgbClr val="0000FF"/>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of</a:t>
            </a:r>
            <a:endPar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a:p>
            <a:pPr defTabSz="309600"/>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Just (colour,</a:t>
            </a:r>
            <a:r>
              <a:rPr lang="de-DE" b="1">
                <a:solidFill>
                  <a:srgbClr val="0000FF"/>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_</a:t>
            </a:r>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 colour ≠ </a:t>
            </a:r>
            <a:r>
              <a:rPr lang="de-DE" smtClean="0">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pColourToMove 							→	[ </a:t>
            </a:r>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dest </a:t>
            </a:r>
            <a:r>
              <a:rPr lang="de-DE" smtClean="0">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a:t>
            </a:r>
            <a:endPar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a:p>
            <a:pPr defTabSz="309600"/>
            <a:r>
              <a:rPr lang="en-US">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Nothing         | Just (middle,pawn_coors) &lt;- </a:t>
            </a:r>
            <a:r>
              <a:rPr lang="en-US" smtClean="0">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pEnPassant,</a:t>
            </a:r>
          </a:p>
          <a:p>
            <a:pPr defTabSz="309600"/>
            <a:r>
              <a:rPr lang="en-US">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a:t>
            </a:r>
            <a:r>
              <a:rPr lang="en-US" smtClean="0">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middle==dest                         	→ </a:t>
            </a:r>
            <a:r>
              <a:rPr lang="en-US">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pawn_coors ]</a:t>
            </a:r>
          </a:p>
          <a:p>
            <a:pPr defTabSz="309600"/>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a:t>
            </a:r>
            <a:r>
              <a:rPr lang="de-DE" b="1">
                <a:solidFill>
                  <a:srgbClr val="0000FF"/>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_</a:t>
            </a:r>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 otherwise                            </a:t>
            </a:r>
            <a:r>
              <a:rPr lang="de-DE" smtClean="0">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 [            ] ]</a:t>
            </a:r>
            <a:endPar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a:p>
            <a:pPr defTabSz="309600"/>
            <a:r>
              <a:rPr lang="en-US">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Ú → concatMap (maybe_move           src) knight_moves</a:t>
            </a:r>
          </a:p>
          <a:p>
            <a:pPr defTabSz="309600"/>
            <a:r>
              <a:rPr lang="en-US">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Û → concatMap (maybe_move_direction src) diagonals</a:t>
            </a:r>
          </a:p>
          <a:p>
            <a:pPr defTabSz="309600"/>
            <a:r>
              <a:rPr lang="en-US">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Ü → concatMap (maybe_move_direction src) straights</a:t>
            </a:r>
          </a:p>
          <a:p>
            <a:pPr defTabSz="309600"/>
            <a:r>
              <a:rPr lang="en-US">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Ý → concatMap (maybe_move_direction src) (straights++diagonals)</a:t>
            </a:r>
          </a:p>
          <a:p>
            <a:pPr defTabSz="309600"/>
            <a:r>
              <a:rPr lang="en-US">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Þ → concatMap (maybe_move           src) (straights++diagonals</a:t>
            </a:r>
            <a:r>
              <a:rPr lang="en-US" smtClean="0">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a:t>
            </a:r>
            <a:endPar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p:txBody>
      </p:sp>
    </p:spTree>
    <p:extLst>
      <p:ext uri="{BB962C8B-B14F-4D97-AF65-F5344CB8AC3E}">
        <p14:creationId xmlns:p14="http://schemas.microsoft.com/office/powerpoint/2010/main" val="7545375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el 1"/>
          <p:cNvSpPr>
            <a:spLocks noGrp="1"/>
          </p:cNvSpPr>
          <p:nvPr>
            <p:ph type="title"/>
          </p:nvPr>
        </p:nvSpPr>
        <p:spPr bwMode="auto">
          <a:xfrm>
            <a:off x="442913" y="93663"/>
            <a:ext cx="10742612" cy="939800"/>
          </a:xfrm>
          <a:noFill/>
          <a:ln>
            <a:miter lim="800000"/>
            <a:headEnd/>
            <a:tailEnd/>
          </a:ln>
        </p:spPr>
        <p:txBody>
          <a:bodyPr vert="horz" wrap="square" numCol="1" anchor="t" anchorCtr="0" compatLnSpc="1">
            <a:prstTxWarp prst="textNoShape">
              <a:avLst/>
            </a:prstTxWarp>
          </a:bodyPr>
          <a:lstStyle/>
          <a:p>
            <a:r>
              <a:rPr lang="en-US" smtClean="0"/>
              <a:t>Position Rating</a:t>
            </a:r>
          </a:p>
        </p:txBody>
      </p:sp>
      <p:sp>
        <p:nvSpPr>
          <p:cNvPr id="5" name="Rechteck 4"/>
          <p:cNvSpPr/>
          <p:nvPr/>
        </p:nvSpPr>
        <p:spPr>
          <a:xfrm>
            <a:off x="477672" y="1419368"/>
            <a:ext cx="11655188" cy="5355312"/>
          </a:xfrm>
          <a:prstGeom prst="rect">
            <a:avLst/>
          </a:prstGeom>
        </p:spPr>
        <p:txBody>
          <a:bodyPr wrap="square">
            <a:spAutoFit/>
          </a:bodyPr>
          <a:lstStyle/>
          <a:p>
            <a:pPr defTabSz="619200"/>
            <a:r>
              <a:rPr lang="en-US" b="1">
                <a:solidFill>
                  <a:srgbClr val="0000FF"/>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data</a:t>
            </a:r>
            <a:r>
              <a:rPr lang="en-US">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MatchResult = Winner Colour WinReason | Draw DrawReason    </a:t>
            </a:r>
            <a:r>
              <a:rPr lang="en-US" b="1">
                <a:solidFill>
                  <a:srgbClr val="0000FF"/>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deriving</a:t>
            </a:r>
            <a:r>
              <a:rPr lang="en-US">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Show</a:t>
            </a:r>
          </a:p>
          <a:p>
            <a:pPr defTabSz="619200"/>
            <a:r>
              <a:rPr lang="en-US" b="1">
                <a:solidFill>
                  <a:srgbClr val="0000FF"/>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data</a:t>
            </a:r>
            <a:r>
              <a:rPr lang="en-US">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WinReason   = Resignation | Checkmate                      </a:t>
            </a:r>
            <a:r>
              <a:rPr lang="en-US" b="1">
                <a:solidFill>
                  <a:srgbClr val="0000FF"/>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deriving</a:t>
            </a:r>
            <a:r>
              <a:rPr lang="en-US">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Show</a:t>
            </a:r>
          </a:p>
          <a:p>
            <a:pPr defTabSz="619200"/>
            <a:r>
              <a:rPr lang="en-US" b="1">
                <a:solidFill>
                  <a:srgbClr val="0000FF"/>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data</a:t>
            </a:r>
            <a:r>
              <a:rPr lang="en-US">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DrawReason  = Fifty_Halfmoves | Stalemate | NoMatePossible </a:t>
            </a:r>
            <a:r>
              <a:rPr lang="en-US" b="1">
                <a:solidFill>
                  <a:srgbClr val="0000FF"/>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deriving</a:t>
            </a:r>
            <a:r>
              <a:rPr lang="en-US">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Show</a:t>
            </a:r>
          </a:p>
          <a:p>
            <a:pPr defTabSz="619200"/>
            <a:endPar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a:p>
            <a:pPr defTabSz="619200"/>
            <a:r>
              <a:rPr lang="de-DE" b="1">
                <a:solidFill>
                  <a:srgbClr val="0000FF"/>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type</a:t>
            </a:r>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Rating = Float</a:t>
            </a:r>
          </a:p>
          <a:p>
            <a:pPr defTabSz="619200"/>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mAX         = </a:t>
            </a:r>
            <a:r>
              <a:rPr lang="de-DE">
                <a:solidFill>
                  <a:srgbClr val="00808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10000.0</a:t>
            </a:r>
            <a:endPar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a:p>
            <a:pPr defTabSz="619200"/>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mIN         = negate mAX</a:t>
            </a:r>
          </a:p>
          <a:p>
            <a:pPr defTabSz="619200"/>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eQUAL       =     </a:t>
            </a:r>
            <a:r>
              <a:rPr lang="de-DE">
                <a:solidFill>
                  <a:srgbClr val="00808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0.0</a:t>
            </a:r>
            <a:endPar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a:p>
            <a:pPr defTabSz="619200"/>
            <a:endPar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a:p>
            <a:pPr defTabSz="619200"/>
            <a:r>
              <a:rPr lang="de-DE" i="1">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rate :: Position → (Rating,Maybe MatchResult)</a:t>
            </a:r>
          </a:p>
          <a:p>
            <a:pPr defTabSz="619200"/>
            <a:endPar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a:p>
            <a:pPr defTabSz="619200"/>
            <a:r>
              <a:rPr lang="en-US">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rate Position{..} | pHalfmoveClock ≥ </a:t>
            </a:r>
            <a:r>
              <a:rPr lang="en-US">
                <a:solidFill>
                  <a:srgbClr val="00808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50</a:t>
            </a:r>
            <a:r>
              <a:rPr lang="en-US">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 (eQUAL,Just $ Draw Fifty_Halfmoves)</a:t>
            </a:r>
          </a:p>
          <a:p>
            <a:pPr defTabSz="619200"/>
            <a:endPar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a:p>
            <a:pPr defTabSz="619200"/>
            <a:r>
              <a:rPr lang="en-US">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rate pos@Position{..} | moveGen pos == [] = </a:t>
            </a:r>
            <a:r>
              <a:rPr lang="en-US" b="1">
                <a:solidFill>
                  <a:srgbClr val="0000FF"/>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case</a:t>
            </a:r>
            <a:r>
              <a:rPr lang="en-US">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(king_in_check,pColourToMove) </a:t>
            </a:r>
            <a:r>
              <a:rPr lang="en-US" b="1">
                <a:solidFill>
                  <a:srgbClr val="0000FF"/>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of</a:t>
            </a:r>
            <a:endParaRPr lang="en-US">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a:p>
            <a:pPr defTabSz="619200"/>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(False,</a:t>
            </a:r>
            <a:r>
              <a:rPr lang="de-DE" b="1">
                <a:solidFill>
                  <a:srgbClr val="0000FF"/>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_</a:t>
            </a:r>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 → (eQUAL,Just $ Draw Stalemate)</a:t>
            </a:r>
          </a:p>
          <a:p>
            <a:pPr defTabSz="619200"/>
            <a:r>
              <a:rPr lang="en-US">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(True ,White) → (mIN,  Just $ Winner Black Checkmate)</a:t>
            </a:r>
          </a:p>
          <a:p>
            <a:pPr defTabSz="619200"/>
            <a:r>
              <a:rPr lang="en-US">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(True ,Black) → (mAX,  Just $ Winner White Checkmate)</a:t>
            </a:r>
          </a:p>
          <a:p>
            <a:pPr defTabSz="619200"/>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a:t>
            </a:r>
            <a:r>
              <a:rPr lang="de-DE" b="1">
                <a:solidFill>
                  <a:srgbClr val="0000FF"/>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where</a:t>
            </a:r>
            <a:endPar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a:p>
            <a:pPr defTabSz="619200"/>
            <a:r>
              <a:rPr lang="en-US">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king_in_check = not $ coorsNotInCheck pos $ kingsCoors pos</a:t>
            </a:r>
          </a:p>
        </p:txBody>
      </p:sp>
    </p:spTree>
    <p:extLst>
      <p:ext uri="{BB962C8B-B14F-4D97-AF65-F5344CB8AC3E}">
        <p14:creationId xmlns:p14="http://schemas.microsoft.com/office/powerpoint/2010/main" val="137244904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el 1"/>
          <p:cNvSpPr>
            <a:spLocks noGrp="1"/>
          </p:cNvSpPr>
          <p:nvPr>
            <p:ph type="title"/>
          </p:nvPr>
        </p:nvSpPr>
        <p:spPr bwMode="auto">
          <a:xfrm>
            <a:off x="442913" y="93663"/>
            <a:ext cx="10742612" cy="939800"/>
          </a:xfrm>
          <a:noFill/>
          <a:ln>
            <a:miter lim="800000"/>
            <a:headEnd/>
            <a:tailEnd/>
          </a:ln>
        </p:spPr>
        <p:txBody>
          <a:bodyPr vert="horz" wrap="square" numCol="1" anchor="t" anchorCtr="0" compatLnSpc="1">
            <a:prstTxWarp prst="textNoShape">
              <a:avLst/>
            </a:prstTxWarp>
          </a:bodyPr>
          <a:lstStyle/>
          <a:p>
            <a:r>
              <a:rPr lang="en-US" smtClean="0"/>
              <a:t>Example: What does </a:t>
            </a:r>
            <a:r>
              <a:rPr lang="en-US" smtClean="0">
                <a:latin typeface="Courier New" panose="02070309020205020404" pitchFamily="49" charset="0"/>
                <a:cs typeface="Courier New" panose="02070309020205020404" pitchFamily="49" charset="0"/>
              </a:rPr>
              <a:t>process</a:t>
            </a:r>
            <a:r>
              <a:rPr lang="en-US" smtClean="0"/>
              <a:t> do?</a:t>
            </a:r>
          </a:p>
        </p:txBody>
      </p:sp>
      <p:sp>
        <p:nvSpPr>
          <p:cNvPr id="3" name="Textfeld 2"/>
          <p:cNvSpPr txBox="1"/>
          <p:nvPr/>
        </p:nvSpPr>
        <p:spPr>
          <a:xfrm>
            <a:off x="477520" y="1229360"/>
            <a:ext cx="5416868" cy="7786747"/>
          </a:xfrm>
          <a:prstGeom prst="rect">
            <a:avLst/>
          </a:prstGeom>
          <a:noFill/>
        </p:spPr>
        <p:txBody>
          <a:bodyPr wrap="none" rtlCol="0">
            <a:spAutoFit/>
          </a:bodyPr>
          <a:lstStyle/>
          <a:p>
            <a:r>
              <a:rPr lang="de-DE" sz="2000" err="1">
                <a:latin typeface="Courier New" panose="02070309020205020404" pitchFamily="49" charset="0"/>
                <a:cs typeface="Courier New" panose="02070309020205020404" pitchFamily="49" charset="0"/>
              </a:rPr>
              <a:t>void</a:t>
            </a:r>
            <a:r>
              <a:rPr lang="de-DE" sz="2000">
                <a:latin typeface="Courier New" panose="02070309020205020404" pitchFamily="49" charset="0"/>
                <a:cs typeface="Courier New" panose="02070309020205020404" pitchFamily="49" charset="0"/>
              </a:rPr>
              <a:t> </a:t>
            </a:r>
            <a:r>
              <a:rPr lang="de-DE" sz="2000" err="1">
                <a:latin typeface="Courier New" panose="02070309020205020404" pitchFamily="49" charset="0"/>
                <a:cs typeface="Courier New" panose="02070309020205020404" pitchFamily="49" charset="0"/>
              </a:rPr>
              <a:t>swap</a:t>
            </a:r>
            <a:r>
              <a:rPr lang="de-DE" sz="2000">
                <a:latin typeface="Courier New" panose="02070309020205020404" pitchFamily="49" charset="0"/>
                <a:cs typeface="Courier New" panose="02070309020205020404" pitchFamily="49" charset="0"/>
              </a:rPr>
              <a:t>(</a:t>
            </a:r>
            <a:r>
              <a:rPr lang="de-DE" sz="2000" err="1">
                <a:latin typeface="Courier New" panose="02070309020205020404" pitchFamily="49" charset="0"/>
                <a:cs typeface="Courier New" panose="02070309020205020404" pitchFamily="49" charset="0"/>
              </a:rPr>
              <a:t>int</a:t>
            </a:r>
            <a:r>
              <a:rPr lang="de-DE" sz="2000">
                <a:latin typeface="Courier New" panose="02070309020205020404" pitchFamily="49" charset="0"/>
                <a:cs typeface="Courier New" panose="02070309020205020404" pitchFamily="49" charset="0"/>
              </a:rPr>
              <a:t> *a, </a:t>
            </a:r>
            <a:r>
              <a:rPr lang="de-DE" sz="2000" err="1">
                <a:latin typeface="Courier New" panose="02070309020205020404" pitchFamily="49" charset="0"/>
                <a:cs typeface="Courier New" panose="02070309020205020404" pitchFamily="49" charset="0"/>
              </a:rPr>
              <a:t>int</a:t>
            </a:r>
            <a:r>
              <a:rPr lang="de-DE" sz="2000">
                <a:latin typeface="Courier New" panose="02070309020205020404" pitchFamily="49" charset="0"/>
                <a:cs typeface="Courier New" panose="02070309020205020404" pitchFamily="49" charset="0"/>
              </a:rPr>
              <a:t> *b)</a:t>
            </a:r>
          </a:p>
          <a:p>
            <a:r>
              <a:rPr lang="de-DE" sz="2000">
                <a:latin typeface="Courier New" panose="02070309020205020404" pitchFamily="49" charset="0"/>
                <a:cs typeface="Courier New" panose="02070309020205020404" pitchFamily="49" charset="0"/>
              </a:rPr>
              <a:t>{</a:t>
            </a:r>
          </a:p>
          <a:p>
            <a:r>
              <a:rPr lang="de-DE" sz="2000">
                <a:latin typeface="Courier New" panose="02070309020205020404" pitchFamily="49" charset="0"/>
                <a:cs typeface="Courier New" panose="02070309020205020404" pitchFamily="49" charset="0"/>
              </a:rPr>
              <a:t>    </a:t>
            </a:r>
            <a:r>
              <a:rPr lang="de-DE" sz="2000" err="1">
                <a:latin typeface="Courier New" panose="02070309020205020404" pitchFamily="49" charset="0"/>
                <a:cs typeface="Courier New" panose="02070309020205020404" pitchFamily="49" charset="0"/>
              </a:rPr>
              <a:t>int</a:t>
            </a:r>
            <a:r>
              <a:rPr lang="de-DE" sz="2000">
                <a:latin typeface="Courier New" panose="02070309020205020404" pitchFamily="49" charset="0"/>
                <a:cs typeface="Courier New" panose="02070309020205020404" pitchFamily="49" charset="0"/>
              </a:rPr>
              <a:t> </a:t>
            </a:r>
            <a:r>
              <a:rPr lang="de-DE" sz="2000" err="1">
                <a:latin typeface="Courier New" panose="02070309020205020404" pitchFamily="49" charset="0"/>
                <a:cs typeface="Courier New" panose="02070309020205020404" pitchFamily="49" charset="0"/>
              </a:rPr>
              <a:t>tmp</a:t>
            </a:r>
            <a:r>
              <a:rPr lang="de-DE" sz="2000">
                <a:latin typeface="Courier New" panose="02070309020205020404" pitchFamily="49" charset="0"/>
                <a:cs typeface="Courier New" panose="02070309020205020404" pitchFamily="49" charset="0"/>
              </a:rPr>
              <a:t> = *a;</a:t>
            </a:r>
          </a:p>
          <a:p>
            <a:r>
              <a:rPr lang="de-DE" sz="2000">
                <a:latin typeface="Courier New" panose="02070309020205020404" pitchFamily="49" charset="0"/>
                <a:cs typeface="Courier New" panose="02070309020205020404" pitchFamily="49" charset="0"/>
              </a:rPr>
              <a:t>    *a = *b;</a:t>
            </a:r>
          </a:p>
          <a:p>
            <a:r>
              <a:rPr lang="de-DE" sz="2000">
                <a:latin typeface="Courier New" panose="02070309020205020404" pitchFamily="49" charset="0"/>
                <a:cs typeface="Courier New" panose="02070309020205020404" pitchFamily="49" charset="0"/>
              </a:rPr>
              <a:t>    *b = </a:t>
            </a:r>
            <a:r>
              <a:rPr lang="de-DE" sz="2000" err="1">
                <a:latin typeface="Courier New" panose="02070309020205020404" pitchFamily="49" charset="0"/>
                <a:cs typeface="Courier New" panose="02070309020205020404" pitchFamily="49" charset="0"/>
              </a:rPr>
              <a:t>tmp</a:t>
            </a:r>
            <a:r>
              <a:rPr lang="de-DE" sz="2000">
                <a:latin typeface="Courier New" panose="02070309020205020404" pitchFamily="49" charset="0"/>
                <a:cs typeface="Courier New" panose="02070309020205020404" pitchFamily="49" charset="0"/>
              </a:rPr>
              <a:t>;</a:t>
            </a:r>
          </a:p>
          <a:p>
            <a:r>
              <a:rPr lang="de-DE" sz="2000">
                <a:latin typeface="Courier New" panose="02070309020205020404" pitchFamily="49" charset="0"/>
                <a:cs typeface="Courier New" panose="02070309020205020404" pitchFamily="49" charset="0"/>
              </a:rPr>
              <a:t>}</a:t>
            </a:r>
          </a:p>
          <a:p>
            <a:endParaRPr lang="de-DE" sz="2000">
              <a:latin typeface="Courier New" panose="02070309020205020404" pitchFamily="49" charset="0"/>
              <a:cs typeface="Courier New" panose="02070309020205020404" pitchFamily="49" charset="0"/>
            </a:endParaRPr>
          </a:p>
          <a:p>
            <a:r>
              <a:rPr lang="de-DE" sz="2000" err="1">
                <a:latin typeface="Courier New" panose="02070309020205020404" pitchFamily="49" charset="0"/>
                <a:cs typeface="Courier New" panose="02070309020205020404" pitchFamily="49" charset="0"/>
              </a:rPr>
              <a:t>void</a:t>
            </a:r>
            <a:r>
              <a:rPr lang="de-DE" sz="2000">
                <a:latin typeface="Courier New" panose="02070309020205020404" pitchFamily="49" charset="0"/>
                <a:cs typeface="Courier New" panose="02070309020205020404" pitchFamily="49" charset="0"/>
              </a:rPr>
              <a:t> </a:t>
            </a:r>
            <a:r>
              <a:rPr lang="de-DE" sz="2000" err="1" smtClean="0">
                <a:latin typeface="Courier New" panose="02070309020205020404" pitchFamily="49" charset="0"/>
                <a:cs typeface="Courier New" panose="02070309020205020404" pitchFamily="49" charset="0"/>
              </a:rPr>
              <a:t>process</a:t>
            </a:r>
            <a:r>
              <a:rPr lang="de-DE" sz="2000" smtClean="0">
                <a:latin typeface="Courier New" panose="02070309020205020404" pitchFamily="49" charset="0"/>
                <a:cs typeface="Courier New" panose="02070309020205020404" pitchFamily="49" charset="0"/>
              </a:rPr>
              <a:t>(</a:t>
            </a:r>
            <a:r>
              <a:rPr lang="de-DE" sz="2000" err="1" smtClean="0">
                <a:latin typeface="Courier New" panose="02070309020205020404" pitchFamily="49" charset="0"/>
                <a:cs typeface="Courier New" panose="02070309020205020404" pitchFamily="49" charset="0"/>
              </a:rPr>
              <a:t>int</a:t>
            </a:r>
            <a:r>
              <a:rPr lang="de-DE" sz="2000" smtClean="0">
                <a:latin typeface="Courier New" panose="02070309020205020404" pitchFamily="49" charset="0"/>
                <a:cs typeface="Courier New" panose="02070309020205020404" pitchFamily="49" charset="0"/>
              </a:rPr>
              <a:t> </a:t>
            </a:r>
            <a:r>
              <a:rPr lang="de-DE" sz="2000">
                <a:latin typeface="Courier New" panose="02070309020205020404" pitchFamily="49" charset="0"/>
                <a:cs typeface="Courier New" panose="02070309020205020404" pitchFamily="49" charset="0"/>
              </a:rPr>
              <a:t>*</a:t>
            </a:r>
            <a:r>
              <a:rPr lang="de-DE" sz="2000" err="1">
                <a:latin typeface="Courier New" panose="02070309020205020404" pitchFamily="49" charset="0"/>
                <a:cs typeface="Courier New" panose="02070309020205020404" pitchFamily="49" charset="0"/>
              </a:rPr>
              <a:t>begin</a:t>
            </a:r>
            <a:r>
              <a:rPr lang="de-DE" sz="2000">
                <a:latin typeface="Courier New" panose="02070309020205020404" pitchFamily="49" charset="0"/>
                <a:cs typeface="Courier New" panose="02070309020205020404" pitchFamily="49" charset="0"/>
              </a:rPr>
              <a:t>, </a:t>
            </a:r>
            <a:r>
              <a:rPr lang="de-DE" sz="2000" err="1">
                <a:latin typeface="Courier New" panose="02070309020205020404" pitchFamily="49" charset="0"/>
                <a:cs typeface="Courier New" panose="02070309020205020404" pitchFamily="49" charset="0"/>
              </a:rPr>
              <a:t>int</a:t>
            </a:r>
            <a:r>
              <a:rPr lang="de-DE" sz="2000">
                <a:latin typeface="Courier New" panose="02070309020205020404" pitchFamily="49" charset="0"/>
                <a:cs typeface="Courier New" panose="02070309020205020404" pitchFamily="49" charset="0"/>
              </a:rPr>
              <a:t> *end)</a:t>
            </a:r>
          </a:p>
          <a:p>
            <a:r>
              <a:rPr lang="de-DE" sz="2000">
                <a:latin typeface="Courier New" panose="02070309020205020404" pitchFamily="49" charset="0"/>
                <a:cs typeface="Courier New" panose="02070309020205020404" pitchFamily="49" charset="0"/>
              </a:rPr>
              <a:t>{</a:t>
            </a:r>
          </a:p>
          <a:p>
            <a:r>
              <a:rPr lang="de-DE" sz="2000">
                <a:latin typeface="Courier New" panose="02070309020205020404" pitchFamily="49" charset="0"/>
                <a:cs typeface="Courier New" panose="02070309020205020404" pitchFamily="49" charset="0"/>
              </a:rPr>
              <a:t>    </a:t>
            </a:r>
            <a:r>
              <a:rPr lang="de-DE" sz="2000" err="1">
                <a:latin typeface="Courier New" panose="02070309020205020404" pitchFamily="49" charset="0"/>
                <a:cs typeface="Courier New" panose="02070309020205020404" pitchFamily="49" charset="0"/>
              </a:rPr>
              <a:t>int</a:t>
            </a:r>
            <a:r>
              <a:rPr lang="de-DE" sz="2000">
                <a:latin typeface="Courier New" panose="02070309020205020404" pitchFamily="49" charset="0"/>
                <a:cs typeface="Courier New" panose="02070309020205020404" pitchFamily="49" charset="0"/>
              </a:rPr>
              <a:t> *</a:t>
            </a:r>
            <a:r>
              <a:rPr lang="de-DE" sz="2000" err="1">
                <a:latin typeface="Courier New" panose="02070309020205020404" pitchFamily="49" charset="0"/>
                <a:cs typeface="Courier New" panose="02070309020205020404" pitchFamily="49" charset="0"/>
              </a:rPr>
              <a:t>ptr</a:t>
            </a:r>
            <a:r>
              <a:rPr lang="de-DE" sz="2000">
                <a:latin typeface="Courier New" panose="02070309020205020404" pitchFamily="49" charset="0"/>
                <a:cs typeface="Courier New" panose="02070309020205020404" pitchFamily="49" charset="0"/>
              </a:rPr>
              <a:t>;</a:t>
            </a:r>
          </a:p>
          <a:p>
            <a:r>
              <a:rPr lang="de-DE" sz="2000">
                <a:latin typeface="Courier New" panose="02070309020205020404" pitchFamily="49" charset="0"/>
                <a:cs typeface="Courier New" panose="02070309020205020404" pitchFamily="49" charset="0"/>
              </a:rPr>
              <a:t>    </a:t>
            </a:r>
            <a:r>
              <a:rPr lang="de-DE" sz="2000" err="1">
                <a:latin typeface="Courier New" panose="02070309020205020404" pitchFamily="49" charset="0"/>
                <a:cs typeface="Courier New" panose="02070309020205020404" pitchFamily="49" charset="0"/>
              </a:rPr>
              <a:t>int</a:t>
            </a:r>
            <a:r>
              <a:rPr lang="de-DE" sz="2000">
                <a:latin typeface="Courier New" panose="02070309020205020404" pitchFamily="49" charset="0"/>
                <a:cs typeface="Courier New" panose="02070309020205020404" pitchFamily="49" charset="0"/>
              </a:rPr>
              <a:t> *</a:t>
            </a:r>
            <a:r>
              <a:rPr lang="de-DE" sz="2000" err="1">
                <a:latin typeface="Courier New" panose="02070309020205020404" pitchFamily="49" charset="0"/>
                <a:cs typeface="Courier New" panose="02070309020205020404" pitchFamily="49" charset="0"/>
              </a:rPr>
              <a:t>split</a:t>
            </a:r>
            <a:r>
              <a:rPr lang="de-DE" sz="2000">
                <a:latin typeface="Courier New" panose="02070309020205020404" pitchFamily="49" charset="0"/>
                <a:cs typeface="Courier New" panose="02070309020205020404" pitchFamily="49" charset="0"/>
              </a:rPr>
              <a:t>;</a:t>
            </a:r>
          </a:p>
          <a:p>
            <a:r>
              <a:rPr lang="de-DE" sz="2000">
                <a:latin typeface="Courier New" panose="02070309020205020404" pitchFamily="49" charset="0"/>
                <a:cs typeface="Courier New" panose="02070309020205020404" pitchFamily="49" charset="0"/>
              </a:rPr>
              <a:t>    </a:t>
            </a:r>
            <a:r>
              <a:rPr lang="de-DE" sz="2000" err="1">
                <a:latin typeface="Courier New" panose="02070309020205020404" pitchFamily="49" charset="0"/>
                <a:cs typeface="Courier New" panose="02070309020205020404" pitchFamily="49" charset="0"/>
              </a:rPr>
              <a:t>if</a:t>
            </a:r>
            <a:r>
              <a:rPr lang="de-DE" sz="2000">
                <a:latin typeface="Courier New" panose="02070309020205020404" pitchFamily="49" charset="0"/>
                <a:cs typeface="Courier New" panose="02070309020205020404" pitchFamily="49" charset="0"/>
              </a:rPr>
              <a:t> (end - </a:t>
            </a:r>
            <a:r>
              <a:rPr lang="de-DE" sz="2000" err="1">
                <a:latin typeface="Courier New" panose="02070309020205020404" pitchFamily="49" charset="0"/>
                <a:cs typeface="Courier New" panose="02070309020205020404" pitchFamily="49" charset="0"/>
              </a:rPr>
              <a:t>begin</a:t>
            </a:r>
            <a:r>
              <a:rPr lang="de-DE" sz="2000">
                <a:latin typeface="Courier New" panose="02070309020205020404" pitchFamily="49" charset="0"/>
                <a:cs typeface="Courier New" panose="02070309020205020404" pitchFamily="49" charset="0"/>
              </a:rPr>
              <a:t> &lt;= 1)</a:t>
            </a:r>
          </a:p>
          <a:p>
            <a:r>
              <a:rPr lang="de-DE" sz="2000">
                <a:latin typeface="Courier New" panose="02070309020205020404" pitchFamily="49" charset="0"/>
                <a:cs typeface="Courier New" panose="02070309020205020404" pitchFamily="49" charset="0"/>
              </a:rPr>
              <a:t>        </a:t>
            </a:r>
            <a:r>
              <a:rPr lang="de-DE" sz="2000" err="1">
                <a:latin typeface="Courier New" panose="02070309020205020404" pitchFamily="49" charset="0"/>
                <a:cs typeface="Courier New" panose="02070309020205020404" pitchFamily="49" charset="0"/>
              </a:rPr>
              <a:t>return</a:t>
            </a:r>
            <a:r>
              <a:rPr lang="de-DE" sz="2000">
                <a:latin typeface="Courier New" panose="02070309020205020404" pitchFamily="49" charset="0"/>
                <a:cs typeface="Courier New" panose="02070309020205020404" pitchFamily="49" charset="0"/>
              </a:rPr>
              <a:t>;</a:t>
            </a:r>
          </a:p>
          <a:p>
            <a:r>
              <a:rPr lang="de-DE" sz="2000">
                <a:latin typeface="Courier New" panose="02070309020205020404" pitchFamily="49" charset="0"/>
                <a:cs typeface="Courier New" panose="02070309020205020404" pitchFamily="49" charset="0"/>
              </a:rPr>
              <a:t>    </a:t>
            </a:r>
            <a:r>
              <a:rPr lang="de-DE" sz="2000" err="1">
                <a:latin typeface="Courier New" panose="02070309020205020404" pitchFamily="49" charset="0"/>
                <a:cs typeface="Courier New" panose="02070309020205020404" pitchFamily="49" charset="0"/>
              </a:rPr>
              <a:t>ptr</a:t>
            </a:r>
            <a:r>
              <a:rPr lang="de-DE" sz="2000">
                <a:latin typeface="Courier New" panose="02070309020205020404" pitchFamily="49" charset="0"/>
                <a:cs typeface="Courier New" panose="02070309020205020404" pitchFamily="49" charset="0"/>
              </a:rPr>
              <a:t> = </a:t>
            </a:r>
            <a:r>
              <a:rPr lang="de-DE" sz="2000" err="1">
                <a:latin typeface="Courier New" panose="02070309020205020404" pitchFamily="49" charset="0"/>
                <a:cs typeface="Courier New" panose="02070309020205020404" pitchFamily="49" charset="0"/>
              </a:rPr>
              <a:t>begin</a:t>
            </a:r>
            <a:r>
              <a:rPr lang="de-DE" sz="2000">
                <a:latin typeface="Courier New" panose="02070309020205020404" pitchFamily="49" charset="0"/>
                <a:cs typeface="Courier New" panose="02070309020205020404" pitchFamily="49" charset="0"/>
              </a:rPr>
              <a:t>;</a:t>
            </a:r>
          </a:p>
          <a:p>
            <a:r>
              <a:rPr lang="de-DE" sz="2000">
                <a:latin typeface="Courier New" panose="02070309020205020404" pitchFamily="49" charset="0"/>
                <a:cs typeface="Courier New" panose="02070309020205020404" pitchFamily="49" charset="0"/>
              </a:rPr>
              <a:t>    </a:t>
            </a:r>
            <a:r>
              <a:rPr lang="de-DE" sz="2000" err="1">
                <a:latin typeface="Courier New" panose="02070309020205020404" pitchFamily="49" charset="0"/>
                <a:cs typeface="Courier New" panose="02070309020205020404" pitchFamily="49" charset="0"/>
              </a:rPr>
              <a:t>split</a:t>
            </a:r>
            <a:r>
              <a:rPr lang="de-DE" sz="2000">
                <a:latin typeface="Courier New" panose="02070309020205020404" pitchFamily="49" charset="0"/>
                <a:cs typeface="Courier New" panose="02070309020205020404" pitchFamily="49" charset="0"/>
              </a:rPr>
              <a:t> = </a:t>
            </a:r>
            <a:r>
              <a:rPr lang="de-DE" sz="2000" err="1">
                <a:latin typeface="Courier New" panose="02070309020205020404" pitchFamily="49" charset="0"/>
                <a:cs typeface="Courier New" panose="02070309020205020404" pitchFamily="49" charset="0"/>
              </a:rPr>
              <a:t>begin</a:t>
            </a:r>
            <a:r>
              <a:rPr lang="de-DE" sz="2000">
                <a:latin typeface="Courier New" panose="02070309020205020404" pitchFamily="49" charset="0"/>
                <a:cs typeface="Courier New" panose="02070309020205020404" pitchFamily="49" charset="0"/>
              </a:rPr>
              <a:t> + 1;</a:t>
            </a:r>
          </a:p>
          <a:p>
            <a:r>
              <a:rPr lang="de-DE" sz="2000">
                <a:latin typeface="Courier New" panose="02070309020205020404" pitchFamily="49" charset="0"/>
                <a:cs typeface="Courier New" panose="02070309020205020404" pitchFamily="49" charset="0"/>
              </a:rPr>
              <a:t>    </a:t>
            </a:r>
            <a:r>
              <a:rPr lang="de-DE" sz="2000" err="1">
                <a:latin typeface="Courier New" panose="02070309020205020404" pitchFamily="49" charset="0"/>
                <a:cs typeface="Courier New" panose="02070309020205020404" pitchFamily="49" charset="0"/>
              </a:rPr>
              <a:t>while</a:t>
            </a:r>
            <a:r>
              <a:rPr lang="de-DE" sz="2000">
                <a:latin typeface="Courier New" panose="02070309020205020404" pitchFamily="49" charset="0"/>
                <a:cs typeface="Courier New" panose="02070309020205020404" pitchFamily="49" charset="0"/>
              </a:rPr>
              <a:t> (++</a:t>
            </a:r>
            <a:r>
              <a:rPr lang="de-DE" sz="2000" err="1">
                <a:latin typeface="Courier New" panose="02070309020205020404" pitchFamily="49" charset="0"/>
                <a:cs typeface="Courier New" panose="02070309020205020404" pitchFamily="49" charset="0"/>
              </a:rPr>
              <a:t>ptr</a:t>
            </a:r>
            <a:r>
              <a:rPr lang="de-DE" sz="2000">
                <a:latin typeface="Courier New" panose="02070309020205020404" pitchFamily="49" charset="0"/>
                <a:cs typeface="Courier New" panose="02070309020205020404" pitchFamily="49" charset="0"/>
              </a:rPr>
              <a:t> &lt;= end) {</a:t>
            </a:r>
          </a:p>
          <a:p>
            <a:r>
              <a:rPr lang="de-DE" sz="2000">
                <a:latin typeface="Courier New" panose="02070309020205020404" pitchFamily="49" charset="0"/>
                <a:cs typeface="Courier New" panose="02070309020205020404" pitchFamily="49" charset="0"/>
              </a:rPr>
              <a:t>        </a:t>
            </a:r>
            <a:r>
              <a:rPr lang="de-DE" sz="2000" err="1">
                <a:latin typeface="Courier New" panose="02070309020205020404" pitchFamily="49" charset="0"/>
                <a:cs typeface="Courier New" panose="02070309020205020404" pitchFamily="49" charset="0"/>
              </a:rPr>
              <a:t>if</a:t>
            </a:r>
            <a:r>
              <a:rPr lang="de-DE" sz="2000">
                <a:latin typeface="Courier New" panose="02070309020205020404" pitchFamily="49" charset="0"/>
                <a:cs typeface="Courier New" panose="02070309020205020404" pitchFamily="49" charset="0"/>
              </a:rPr>
              <a:t> (*</a:t>
            </a:r>
            <a:r>
              <a:rPr lang="de-DE" sz="2000" err="1">
                <a:latin typeface="Courier New" panose="02070309020205020404" pitchFamily="49" charset="0"/>
                <a:cs typeface="Courier New" panose="02070309020205020404" pitchFamily="49" charset="0"/>
              </a:rPr>
              <a:t>ptr</a:t>
            </a:r>
            <a:r>
              <a:rPr lang="de-DE" sz="2000">
                <a:latin typeface="Courier New" panose="02070309020205020404" pitchFamily="49" charset="0"/>
                <a:cs typeface="Courier New" panose="02070309020205020404" pitchFamily="49" charset="0"/>
              </a:rPr>
              <a:t> &lt; *</a:t>
            </a:r>
            <a:r>
              <a:rPr lang="de-DE" sz="2000" err="1">
                <a:latin typeface="Courier New" panose="02070309020205020404" pitchFamily="49" charset="0"/>
                <a:cs typeface="Courier New" panose="02070309020205020404" pitchFamily="49" charset="0"/>
              </a:rPr>
              <a:t>begin</a:t>
            </a:r>
            <a:r>
              <a:rPr lang="de-DE" sz="2000">
                <a:latin typeface="Courier New" panose="02070309020205020404" pitchFamily="49" charset="0"/>
                <a:cs typeface="Courier New" panose="02070309020205020404" pitchFamily="49" charset="0"/>
              </a:rPr>
              <a:t>) {</a:t>
            </a:r>
          </a:p>
          <a:p>
            <a:r>
              <a:rPr lang="de-DE" sz="2000">
                <a:latin typeface="Courier New" panose="02070309020205020404" pitchFamily="49" charset="0"/>
                <a:cs typeface="Courier New" panose="02070309020205020404" pitchFamily="49" charset="0"/>
              </a:rPr>
              <a:t>            </a:t>
            </a:r>
            <a:r>
              <a:rPr lang="de-DE" sz="2000" err="1">
                <a:latin typeface="Courier New" panose="02070309020205020404" pitchFamily="49" charset="0"/>
                <a:cs typeface="Courier New" panose="02070309020205020404" pitchFamily="49" charset="0"/>
              </a:rPr>
              <a:t>swap</a:t>
            </a:r>
            <a:r>
              <a:rPr lang="de-DE" sz="2000">
                <a:latin typeface="Courier New" panose="02070309020205020404" pitchFamily="49" charset="0"/>
                <a:cs typeface="Courier New" panose="02070309020205020404" pitchFamily="49" charset="0"/>
              </a:rPr>
              <a:t>(</a:t>
            </a:r>
            <a:r>
              <a:rPr lang="de-DE" sz="2000" err="1">
                <a:latin typeface="Courier New" panose="02070309020205020404" pitchFamily="49" charset="0"/>
                <a:cs typeface="Courier New" panose="02070309020205020404" pitchFamily="49" charset="0"/>
              </a:rPr>
              <a:t>ptr</a:t>
            </a:r>
            <a:r>
              <a:rPr lang="de-DE" sz="2000">
                <a:latin typeface="Courier New" panose="02070309020205020404" pitchFamily="49" charset="0"/>
                <a:cs typeface="Courier New" panose="02070309020205020404" pitchFamily="49" charset="0"/>
              </a:rPr>
              <a:t>, </a:t>
            </a:r>
            <a:r>
              <a:rPr lang="de-DE" sz="2000" err="1">
                <a:latin typeface="Courier New" panose="02070309020205020404" pitchFamily="49" charset="0"/>
                <a:cs typeface="Courier New" panose="02070309020205020404" pitchFamily="49" charset="0"/>
              </a:rPr>
              <a:t>split</a:t>
            </a:r>
            <a:r>
              <a:rPr lang="de-DE" sz="2000">
                <a:latin typeface="Courier New" panose="02070309020205020404" pitchFamily="49" charset="0"/>
                <a:cs typeface="Courier New" panose="02070309020205020404" pitchFamily="49" charset="0"/>
              </a:rPr>
              <a:t>);</a:t>
            </a:r>
          </a:p>
          <a:p>
            <a:r>
              <a:rPr lang="de-DE" sz="2000">
                <a:latin typeface="Courier New" panose="02070309020205020404" pitchFamily="49" charset="0"/>
                <a:cs typeface="Courier New" panose="02070309020205020404" pitchFamily="49" charset="0"/>
              </a:rPr>
              <a:t>            ++</a:t>
            </a:r>
            <a:r>
              <a:rPr lang="de-DE" sz="2000" err="1">
                <a:latin typeface="Courier New" panose="02070309020205020404" pitchFamily="49" charset="0"/>
                <a:cs typeface="Courier New" panose="02070309020205020404" pitchFamily="49" charset="0"/>
              </a:rPr>
              <a:t>split</a:t>
            </a:r>
            <a:r>
              <a:rPr lang="de-DE" sz="2000">
                <a:latin typeface="Courier New" panose="02070309020205020404" pitchFamily="49" charset="0"/>
                <a:cs typeface="Courier New" panose="02070309020205020404" pitchFamily="49" charset="0"/>
              </a:rPr>
              <a:t>;</a:t>
            </a:r>
          </a:p>
          <a:p>
            <a:r>
              <a:rPr lang="de-DE" sz="2000">
                <a:latin typeface="Courier New" panose="02070309020205020404" pitchFamily="49" charset="0"/>
                <a:cs typeface="Courier New" panose="02070309020205020404" pitchFamily="49" charset="0"/>
              </a:rPr>
              <a:t>        }</a:t>
            </a:r>
          </a:p>
          <a:p>
            <a:r>
              <a:rPr lang="de-DE" sz="2000">
                <a:latin typeface="Courier New" panose="02070309020205020404" pitchFamily="49" charset="0"/>
                <a:cs typeface="Courier New" panose="02070309020205020404" pitchFamily="49" charset="0"/>
              </a:rPr>
              <a:t>    }</a:t>
            </a:r>
          </a:p>
          <a:p>
            <a:r>
              <a:rPr lang="de-DE" sz="2000">
                <a:latin typeface="Courier New" panose="02070309020205020404" pitchFamily="49" charset="0"/>
                <a:cs typeface="Courier New" panose="02070309020205020404" pitchFamily="49" charset="0"/>
              </a:rPr>
              <a:t>    </a:t>
            </a:r>
            <a:r>
              <a:rPr lang="de-DE" sz="2000" err="1">
                <a:latin typeface="Courier New" panose="02070309020205020404" pitchFamily="49" charset="0"/>
                <a:cs typeface="Courier New" panose="02070309020205020404" pitchFamily="49" charset="0"/>
              </a:rPr>
              <a:t>swap</a:t>
            </a:r>
            <a:r>
              <a:rPr lang="de-DE" sz="2000">
                <a:latin typeface="Courier New" panose="02070309020205020404" pitchFamily="49" charset="0"/>
                <a:cs typeface="Courier New" panose="02070309020205020404" pitchFamily="49" charset="0"/>
              </a:rPr>
              <a:t>(</a:t>
            </a:r>
            <a:r>
              <a:rPr lang="de-DE" sz="2000" err="1">
                <a:latin typeface="Courier New" panose="02070309020205020404" pitchFamily="49" charset="0"/>
                <a:cs typeface="Courier New" panose="02070309020205020404" pitchFamily="49" charset="0"/>
              </a:rPr>
              <a:t>begin</a:t>
            </a:r>
            <a:r>
              <a:rPr lang="de-DE" sz="2000">
                <a:latin typeface="Courier New" panose="02070309020205020404" pitchFamily="49" charset="0"/>
                <a:cs typeface="Courier New" panose="02070309020205020404" pitchFamily="49" charset="0"/>
              </a:rPr>
              <a:t>, </a:t>
            </a:r>
            <a:r>
              <a:rPr lang="de-DE" sz="2000" err="1">
                <a:latin typeface="Courier New" panose="02070309020205020404" pitchFamily="49" charset="0"/>
                <a:cs typeface="Courier New" panose="02070309020205020404" pitchFamily="49" charset="0"/>
              </a:rPr>
              <a:t>split</a:t>
            </a:r>
            <a:r>
              <a:rPr lang="de-DE" sz="2000">
                <a:latin typeface="Courier New" panose="02070309020205020404" pitchFamily="49" charset="0"/>
                <a:cs typeface="Courier New" panose="02070309020205020404" pitchFamily="49" charset="0"/>
              </a:rPr>
              <a:t> - 1);</a:t>
            </a:r>
          </a:p>
          <a:p>
            <a:r>
              <a:rPr lang="de-DE" sz="2000">
                <a:latin typeface="Courier New" panose="02070309020205020404" pitchFamily="49" charset="0"/>
                <a:cs typeface="Courier New" panose="02070309020205020404" pitchFamily="49" charset="0"/>
              </a:rPr>
              <a:t>    </a:t>
            </a:r>
            <a:r>
              <a:rPr lang="de-DE" sz="2000" err="1" smtClean="0">
                <a:latin typeface="Courier New" panose="02070309020205020404" pitchFamily="49" charset="0"/>
                <a:cs typeface="Courier New" panose="02070309020205020404" pitchFamily="49" charset="0"/>
              </a:rPr>
              <a:t>process</a:t>
            </a:r>
            <a:r>
              <a:rPr lang="de-DE" sz="2000" smtClean="0">
                <a:latin typeface="Courier New" panose="02070309020205020404" pitchFamily="49" charset="0"/>
                <a:cs typeface="Courier New" panose="02070309020205020404" pitchFamily="49" charset="0"/>
              </a:rPr>
              <a:t>(</a:t>
            </a:r>
            <a:r>
              <a:rPr lang="de-DE" sz="2000" err="1" smtClean="0">
                <a:latin typeface="Courier New" panose="02070309020205020404" pitchFamily="49" charset="0"/>
                <a:cs typeface="Courier New" panose="02070309020205020404" pitchFamily="49" charset="0"/>
              </a:rPr>
              <a:t>begin</a:t>
            </a:r>
            <a:r>
              <a:rPr lang="de-DE" sz="2000">
                <a:latin typeface="Courier New" panose="02070309020205020404" pitchFamily="49" charset="0"/>
                <a:cs typeface="Courier New" panose="02070309020205020404" pitchFamily="49" charset="0"/>
              </a:rPr>
              <a:t>, </a:t>
            </a:r>
            <a:r>
              <a:rPr lang="de-DE" sz="2000" err="1">
                <a:latin typeface="Courier New" panose="02070309020205020404" pitchFamily="49" charset="0"/>
                <a:cs typeface="Courier New" panose="02070309020205020404" pitchFamily="49" charset="0"/>
              </a:rPr>
              <a:t>split</a:t>
            </a:r>
            <a:r>
              <a:rPr lang="de-DE" sz="2000">
                <a:latin typeface="Courier New" panose="02070309020205020404" pitchFamily="49" charset="0"/>
                <a:cs typeface="Courier New" panose="02070309020205020404" pitchFamily="49" charset="0"/>
              </a:rPr>
              <a:t> - 1);</a:t>
            </a:r>
          </a:p>
          <a:p>
            <a:r>
              <a:rPr lang="de-DE" sz="2000">
                <a:latin typeface="Courier New" panose="02070309020205020404" pitchFamily="49" charset="0"/>
                <a:cs typeface="Courier New" panose="02070309020205020404" pitchFamily="49" charset="0"/>
              </a:rPr>
              <a:t>    </a:t>
            </a:r>
            <a:r>
              <a:rPr lang="de-DE" sz="2000" err="1" smtClean="0">
                <a:latin typeface="Courier New" panose="02070309020205020404" pitchFamily="49" charset="0"/>
                <a:cs typeface="Courier New" panose="02070309020205020404" pitchFamily="49" charset="0"/>
              </a:rPr>
              <a:t>process</a:t>
            </a:r>
            <a:r>
              <a:rPr lang="de-DE" sz="2000" smtClean="0">
                <a:latin typeface="Courier New" panose="02070309020205020404" pitchFamily="49" charset="0"/>
                <a:cs typeface="Courier New" panose="02070309020205020404" pitchFamily="49" charset="0"/>
              </a:rPr>
              <a:t>(</a:t>
            </a:r>
            <a:r>
              <a:rPr lang="de-DE" sz="2000" err="1" smtClean="0">
                <a:latin typeface="Courier New" panose="02070309020205020404" pitchFamily="49" charset="0"/>
                <a:cs typeface="Courier New" panose="02070309020205020404" pitchFamily="49" charset="0"/>
              </a:rPr>
              <a:t>split</a:t>
            </a:r>
            <a:r>
              <a:rPr lang="de-DE" sz="2000">
                <a:latin typeface="Courier New" panose="02070309020205020404" pitchFamily="49" charset="0"/>
                <a:cs typeface="Courier New" panose="02070309020205020404" pitchFamily="49" charset="0"/>
              </a:rPr>
              <a:t>, end);</a:t>
            </a:r>
          </a:p>
          <a:p>
            <a:r>
              <a:rPr lang="de-DE" sz="2000">
                <a:latin typeface="Courier New" panose="02070309020205020404" pitchFamily="49" charset="0"/>
                <a:cs typeface="Courier New" panose="02070309020205020404" pitchFamily="49" charset="0"/>
              </a:rPr>
              <a:t>}</a:t>
            </a:r>
            <a:endParaRPr lang="de-DE" sz="2000" smtClean="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11694051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el 1"/>
          <p:cNvSpPr>
            <a:spLocks noGrp="1"/>
          </p:cNvSpPr>
          <p:nvPr>
            <p:ph type="title"/>
          </p:nvPr>
        </p:nvSpPr>
        <p:spPr bwMode="auto">
          <a:xfrm>
            <a:off x="442913" y="93663"/>
            <a:ext cx="10742612" cy="939800"/>
          </a:xfrm>
          <a:noFill/>
          <a:ln>
            <a:miter lim="800000"/>
            <a:headEnd/>
            <a:tailEnd/>
          </a:ln>
        </p:spPr>
        <p:txBody>
          <a:bodyPr vert="horz" wrap="square" numCol="1" anchor="t" anchorCtr="0" compatLnSpc="1">
            <a:prstTxWarp prst="textNoShape">
              <a:avLst/>
            </a:prstTxWarp>
          </a:bodyPr>
          <a:lstStyle/>
          <a:p>
            <a:r>
              <a:rPr lang="en-US" smtClean="0"/>
              <a:t>Searching Brute Force Minimax</a:t>
            </a:r>
          </a:p>
        </p:txBody>
      </p:sp>
      <p:sp>
        <p:nvSpPr>
          <p:cNvPr id="5" name="Rechteck 4"/>
          <p:cNvSpPr/>
          <p:nvPr/>
        </p:nvSpPr>
        <p:spPr>
          <a:xfrm>
            <a:off x="245661" y="1419368"/>
            <a:ext cx="12624178" cy="3139321"/>
          </a:xfrm>
          <a:prstGeom prst="rect">
            <a:avLst/>
          </a:prstGeom>
        </p:spPr>
        <p:txBody>
          <a:bodyPr wrap="square">
            <a:spAutoFit/>
          </a:bodyPr>
          <a:lstStyle/>
          <a:p>
            <a:pPr defTabSz="619200"/>
            <a:r>
              <a:rPr lang="de-DE" b="1">
                <a:solidFill>
                  <a:srgbClr val="0000FF"/>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type</a:t>
            </a:r>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Depth = Int</a:t>
            </a:r>
          </a:p>
          <a:p>
            <a:pPr defTabSz="619200"/>
            <a:r>
              <a:rPr lang="de-DE" b="1">
                <a:solidFill>
                  <a:srgbClr val="0000FF"/>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type</a:t>
            </a:r>
            <a:r>
              <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Line  = [Move]</a:t>
            </a:r>
          </a:p>
          <a:p>
            <a:pPr defTabSz="619200"/>
            <a:endParaRPr lang="de-DE">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a:p>
            <a:pPr defTabSz="619200"/>
            <a:r>
              <a:rPr lang="en-US" i="1">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search :: Depth → Position → Line → (Rating,Line)</a:t>
            </a:r>
          </a:p>
          <a:p>
            <a:pPr defTabSz="619200"/>
            <a:endParaRPr lang="en-US" smtClean="0">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a:p>
            <a:pPr defTabSz="619200"/>
            <a:r>
              <a:rPr lang="en-US" smtClean="0">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search </a:t>
            </a:r>
            <a:r>
              <a:rPr lang="en-US">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depth pos </a:t>
            </a:r>
            <a:r>
              <a:rPr lang="en-US" smtClean="0">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line </a:t>
            </a:r>
            <a:r>
              <a:rPr lang="en-US">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moveGen pos == [] ∨ depth==</a:t>
            </a:r>
            <a:r>
              <a:rPr lang="en-US">
                <a:solidFill>
                  <a:srgbClr val="00808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0</a:t>
            </a:r>
            <a:r>
              <a:rPr lang="en-US">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 (fst $ rate pos,line)</a:t>
            </a:r>
          </a:p>
          <a:p>
            <a:pPr defTabSz="619200"/>
            <a:endParaRPr lang="en-US" smtClean="0">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a:p>
            <a:pPr defTabSz="619200"/>
            <a:r>
              <a:rPr lang="en-US" smtClean="0">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search </a:t>
            </a:r>
            <a:r>
              <a:rPr lang="en-US">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depth </a:t>
            </a:r>
            <a:r>
              <a:rPr lang="en-US" smtClean="0">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pos line = </a:t>
            </a:r>
            <a:r>
              <a:rPr lang="en-US">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minimax (comparing fst) (map go_deeper $ moveGen </a:t>
            </a:r>
            <a:r>
              <a:rPr lang="en-US" smtClean="0">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pos)</a:t>
            </a:r>
          </a:p>
          <a:p>
            <a:pPr defTabSz="619200"/>
            <a:r>
              <a:rPr lang="en-US" b="1">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a:t>
            </a:r>
            <a:r>
              <a:rPr lang="en-US" b="1" smtClean="0">
                <a:solidFill>
                  <a:srgbClr val="0000FF"/>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where</a:t>
            </a:r>
            <a:endParaRPr lang="en-US">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a:p>
            <a:pPr defTabSz="619200"/>
            <a:r>
              <a:rPr lang="en-US">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minimax        = </a:t>
            </a:r>
            <a:r>
              <a:rPr lang="en-US" b="1">
                <a:solidFill>
                  <a:srgbClr val="0000FF"/>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if</a:t>
            </a:r>
            <a:r>
              <a:rPr lang="en-US">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pColourToMove == White </a:t>
            </a:r>
            <a:r>
              <a:rPr lang="en-US" b="1">
                <a:solidFill>
                  <a:srgbClr val="0000FF"/>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then</a:t>
            </a:r>
            <a:r>
              <a:rPr lang="en-US">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maximumBy </a:t>
            </a:r>
            <a:r>
              <a:rPr lang="en-US" b="1">
                <a:solidFill>
                  <a:srgbClr val="0000FF"/>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else</a:t>
            </a:r>
            <a:r>
              <a:rPr lang="en-US">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minimumBy</a:t>
            </a:r>
          </a:p>
          <a:p>
            <a:pPr defTabSz="619200"/>
            <a:r>
              <a:rPr lang="en-US">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go_deeper move = search (depth-</a:t>
            </a:r>
            <a:r>
              <a:rPr lang="en-US">
                <a:solidFill>
                  <a:srgbClr val="00808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1</a:t>
            </a:r>
            <a:r>
              <a:rPr lang="en-US">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(doMove pos move) (move:line)</a:t>
            </a:r>
          </a:p>
        </p:txBody>
      </p:sp>
      <p:sp>
        <p:nvSpPr>
          <p:cNvPr id="4" name="Rechteck 3"/>
          <p:cNvSpPr/>
          <p:nvPr/>
        </p:nvSpPr>
        <p:spPr>
          <a:xfrm>
            <a:off x="6328960" y="6962633"/>
            <a:ext cx="1721134" cy="369332"/>
          </a:xfrm>
          <a:prstGeom prst="rect">
            <a:avLst/>
          </a:prstGeom>
        </p:spPr>
        <p:txBody>
          <a:bodyPr wrap="square">
            <a:spAutoFit/>
          </a:bodyPr>
          <a:lstStyle/>
          <a:p>
            <a:pPr defTabSz="619200"/>
            <a:r>
              <a:rPr lang="de-DE">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parMap rpar</a:t>
            </a:r>
            <a:endParaRPr lang="en-US">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p:txBody>
      </p:sp>
      <p:sp>
        <p:nvSpPr>
          <p:cNvPr id="6" name="Abgerundetes Rechteck 5"/>
          <p:cNvSpPr/>
          <p:nvPr/>
        </p:nvSpPr>
        <p:spPr>
          <a:xfrm>
            <a:off x="7015329" y="3357349"/>
            <a:ext cx="457579" cy="341194"/>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 name="Abgerundetes Rechteck 7"/>
          <p:cNvSpPr/>
          <p:nvPr/>
        </p:nvSpPr>
        <p:spPr>
          <a:xfrm>
            <a:off x="6328960" y="7019499"/>
            <a:ext cx="1611952" cy="341194"/>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3" name="Gerade Verbindung mit Pfeil 2"/>
          <p:cNvCxnSpPr>
            <a:stCxn id="6" idx="2"/>
            <a:endCxn id="4" idx="0"/>
          </p:cNvCxnSpPr>
          <p:nvPr/>
        </p:nvCxnSpPr>
        <p:spPr>
          <a:xfrm flipH="1">
            <a:off x="7189527" y="3698543"/>
            <a:ext cx="54592" cy="3264090"/>
          </a:xfrm>
          <a:prstGeom prst="straightConnector1">
            <a:avLst/>
          </a:prstGeom>
          <a:ln w="38100">
            <a:solidFill>
              <a:srgbClr val="FF0000"/>
            </a:solidFill>
            <a:headEnd type="arrow"/>
            <a:tailEnd type="oval"/>
          </a:ln>
        </p:spPr>
        <p:style>
          <a:lnRef idx="1">
            <a:schemeClr val="accent1"/>
          </a:lnRef>
          <a:fillRef idx="0">
            <a:schemeClr val="accent1"/>
          </a:fillRef>
          <a:effectRef idx="0">
            <a:schemeClr val="accent1"/>
          </a:effectRef>
          <a:fontRef idx="minor">
            <a:schemeClr val="tx1"/>
          </a:fontRef>
        </p:style>
      </p:cxnSp>
      <p:sp>
        <p:nvSpPr>
          <p:cNvPr id="10" name="Textfeld 9"/>
          <p:cNvSpPr txBox="1"/>
          <p:nvPr/>
        </p:nvSpPr>
        <p:spPr>
          <a:xfrm>
            <a:off x="245661" y="5070627"/>
            <a:ext cx="7089570" cy="707886"/>
          </a:xfrm>
          <a:prstGeom prst="rect">
            <a:avLst/>
          </a:prstGeom>
          <a:noFill/>
        </p:spPr>
        <p:txBody>
          <a:bodyPr wrap="none" rtlCol="0">
            <a:spAutoFit/>
          </a:bodyPr>
          <a:lstStyle/>
          <a:p>
            <a:r>
              <a:rPr lang="de-DE" sz="4000" smtClean="0">
                <a:solidFill>
                  <a:srgbClr val="FF0000"/>
                </a:solidFill>
                <a:latin typeface="+mn-lt"/>
              </a:rPr>
              <a:t>import Control.Parallel.Strategies</a:t>
            </a:r>
            <a:endParaRPr lang="de-DE" sz="4000" dirty="0" err="1" smtClean="0">
              <a:solidFill>
                <a:srgbClr val="FF0000"/>
              </a:solidFill>
              <a:latin typeface="+mn-lt"/>
            </a:endParaRPr>
          </a:p>
        </p:txBody>
      </p:sp>
      <p:sp>
        <p:nvSpPr>
          <p:cNvPr id="14" name="Textfeld 13"/>
          <p:cNvSpPr txBox="1"/>
          <p:nvPr/>
        </p:nvSpPr>
        <p:spPr>
          <a:xfrm>
            <a:off x="1498173" y="8180525"/>
            <a:ext cx="10498130" cy="707886"/>
          </a:xfrm>
          <a:prstGeom prst="rect">
            <a:avLst/>
          </a:prstGeom>
          <a:noFill/>
        </p:spPr>
        <p:txBody>
          <a:bodyPr wrap="none" rtlCol="0">
            <a:spAutoFit/>
          </a:bodyPr>
          <a:lstStyle/>
          <a:p>
            <a:r>
              <a:rPr lang="de-DE" sz="4000" smtClean="0">
                <a:solidFill>
                  <a:srgbClr val="FF0000"/>
                </a:solidFill>
                <a:latin typeface="+mn-lt"/>
              </a:rPr>
              <a:t>This parallelization works because no side effects!</a:t>
            </a:r>
            <a:endParaRPr lang="de-DE" sz="4000" dirty="0" err="1" smtClean="0">
              <a:solidFill>
                <a:srgbClr val="FF0000"/>
              </a:solidFill>
              <a:latin typeface="+mn-lt"/>
            </a:endParaRPr>
          </a:p>
        </p:txBody>
      </p:sp>
    </p:spTree>
    <p:extLst>
      <p:ext uri="{BB962C8B-B14F-4D97-AF65-F5344CB8AC3E}">
        <p14:creationId xmlns:p14="http://schemas.microsoft.com/office/powerpoint/2010/main" val="2084657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animBg="1"/>
      <p:bldP spid="8" grpId="0" animBg="1"/>
      <p:bldP spid="10" grpId="0"/>
      <p:bldP spid="14"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smtClean="0"/>
              <a:t>Exercises</a:t>
            </a:r>
            <a:endParaRPr lang="en-GB" dirty="0"/>
          </a:p>
        </p:txBody>
      </p:sp>
      <p:sp>
        <p:nvSpPr>
          <p:cNvPr id="3" name="Inhaltsplatzhalter 2"/>
          <p:cNvSpPr>
            <a:spLocks noGrp="1"/>
          </p:cNvSpPr>
          <p:nvPr>
            <p:ph idx="1"/>
          </p:nvPr>
        </p:nvSpPr>
        <p:spPr/>
        <p:txBody>
          <a:bodyPr/>
          <a:lstStyle/>
          <a:p>
            <a:r>
              <a:rPr lang="en-GB" smtClean="0"/>
              <a:t>Poker Hands</a:t>
            </a:r>
          </a:p>
          <a:p>
            <a:r>
              <a:rPr lang="en-GB" smtClean="0"/>
              <a:t>squareroot</a:t>
            </a:r>
          </a:p>
          <a:p>
            <a:r>
              <a:rPr lang="en-GB" smtClean="0"/>
              <a:t>maximum of a list (show: fold geq l where geq x y = if x&gt;=y then x else y)</a:t>
            </a:r>
            <a:endParaRPr lang="en-GB"/>
          </a:p>
          <a:p>
            <a:r>
              <a:rPr lang="en-GB" smtClean="0"/>
              <a:t>data Employee = Employee Name Age</a:t>
            </a:r>
          </a:p>
          <a:p>
            <a:r>
              <a:rPr lang="en-GB" smtClean="0"/>
              <a:t>data Company = Company1 CEO CTO Depts | Company2 [Board] Depts</a:t>
            </a:r>
          </a:p>
          <a:p>
            <a:r>
              <a:rPr lang="en-GB" smtClean="0"/>
              <a:t>data Dept = Dept Name Head [(Employee,Salary)]</a:t>
            </a:r>
          </a:p>
          <a:p>
            <a:r>
              <a:rPr lang="en-GB"/>
              <a:t>Extract all employees from </a:t>
            </a:r>
            <a:r>
              <a:rPr lang="en-GB" smtClean="0"/>
              <a:t>Company, Functor fmap: total salary, sorted people’s list</a:t>
            </a:r>
            <a:endParaRPr lang="en-GB"/>
          </a:p>
          <a:p>
            <a:r>
              <a:rPr lang="en-GB" smtClean="0"/>
              <a:t>n-th Prime Number</a:t>
            </a:r>
          </a:p>
          <a:p>
            <a:r>
              <a:rPr lang="en-GB" smtClean="0"/>
              <a:t>IO monad in GHCI: getDirectoryContents, writeFile, …</a:t>
            </a:r>
          </a:p>
          <a:p>
            <a:r>
              <a:rPr lang="en-GB" smtClean="0"/>
              <a:t>Parser</a:t>
            </a:r>
          </a:p>
          <a:p>
            <a:endParaRPr lang="en-GB" smtClean="0"/>
          </a:p>
          <a:p>
            <a:endParaRPr lang="en-GB" smtClean="0"/>
          </a:p>
          <a:p>
            <a:endParaRPr lang="en-GB" smtClean="0"/>
          </a:p>
        </p:txBody>
      </p:sp>
    </p:spTree>
    <p:extLst>
      <p:ext uri="{BB962C8B-B14F-4D97-AF65-F5344CB8AC3E}">
        <p14:creationId xmlns:p14="http://schemas.microsoft.com/office/powerpoint/2010/main" val="38756550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smtClean="0"/>
              <a:t>Exercise: Mergesort</a:t>
            </a:r>
            <a:endParaRPr lang="en-GB" dirty="0"/>
          </a:p>
        </p:txBody>
      </p:sp>
      <p:sp>
        <p:nvSpPr>
          <p:cNvPr id="3" name="Inhaltsplatzhalter 2"/>
          <p:cNvSpPr>
            <a:spLocks noGrp="1"/>
          </p:cNvSpPr>
          <p:nvPr>
            <p:ph idx="1"/>
          </p:nvPr>
        </p:nvSpPr>
        <p:spPr/>
        <p:txBody>
          <a:bodyPr/>
          <a:lstStyle/>
          <a:p>
            <a:pPr marL="0" indent="0">
              <a:buNone/>
            </a:pPr>
            <a:r>
              <a:rPr lang="en-GB" smtClean="0"/>
              <a:t>Mergesort algorithm:</a:t>
            </a:r>
          </a:p>
          <a:p>
            <a:pPr marL="0" indent="0">
              <a:buNone/>
            </a:pPr>
            <a:endParaRPr lang="en-GB" smtClean="0"/>
          </a:p>
          <a:p>
            <a:pPr marL="514350" indent="-514350">
              <a:buFont typeface="+mj-lt"/>
              <a:buAutoNum type="arabicPeriod"/>
            </a:pPr>
            <a:r>
              <a:rPr lang="en-GB" smtClean="0"/>
              <a:t>Split list in half</a:t>
            </a:r>
          </a:p>
          <a:p>
            <a:pPr marL="514350" indent="-514350">
              <a:buFont typeface="+mj-lt"/>
              <a:buAutoNum type="arabicPeriod"/>
            </a:pPr>
            <a:r>
              <a:rPr lang="en-GB" smtClean="0"/>
              <a:t>Sort each half</a:t>
            </a:r>
          </a:p>
          <a:p>
            <a:pPr marL="514350" indent="-514350">
              <a:buFont typeface="+mj-lt"/>
              <a:buAutoNum type="arabicPeriod"/>
            </a:pPr>
            <a:r>
              <a:rPr lang="en-GB" smtClean="0"/>
              <a:t>Merge them together:</a:t>
            </a:r>
            <a:endParaRPr lang="en-GB"/>
          </a:p>
          <a:p>
            <a:pPr marL="1082675" lvl="1" indent="-514350">
              <a:buFont typeface="+mj-lt"/>
              <a:buAutoNum type="alphaLcParenR"/>
            </a:pPr>
            <a:r>
              <a:rPr lang="en-GB" smtClean="0"/>
              <a:t>Compare Firsts</a:t>
            </a:r>
          </a:p>
          <a:p>
            <a:pPr marL="1082675" lvl="1" indent="-514350">
              <a:buFont typeface="+mj-lt"/>
              <a:buAutoNum type="alphaLcParenR"/>
            </a:pPr>
            <a:r>
              <a:rPr lang="en-GB" smtClean="0"/>
              <a:t>Take smaller one</a:t>
            </a:r>
          </a:p>
          <a:p>
            <a:pPr marL="1082675" lvl="1" indent="-514350">
              <a:buFont typeface="+mj-lt"/>
              <a:buAutoNum type="alphaLcParenR"/>
            </a:pPr>
            <a:r>
              <a:rPr lang="en-GB" smtClean="0"/>
              <a:t>Continue with 3.</a:t>
            </a:r>
            <a:endParaRPr lang="en-GB"/>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37857" y="2332637"/>
            <a:ext cx="5966757" cy="54656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5703242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smtClean="0"/>
              <a:t>Exercise: Function Attic</a:t>
            </a:r>
            <a:endParaRPr lang="en-GB" dirty="0"/>
          </a:p>
        </p:txBody>
      </p:sp>
      <p:graphicFrame>
        <p:nvGraphicFramePr>
          <p:cNvPr id="5" name="Tabelle 4"/>
          <p:cNvGraphicFramePr>
            <a:graphicFrameLocks noGrp="1"/>
          </p:cNvGraphicFramePr>
          <p:nvPr>
            <p:extLst>
              <p:ext uri="{D42A27DB-BD31-4B8C-83A1-F6EECF244321}">
                <p14:modId xmlns:p14="http://schemas.microsoft.com/office/powerpoint/2010/main" val="3831992710"/>
              </p:ext>
            </p:extLst>
          </p:nvPr>
        </p:nvGraphicFramePr>
        <p:xfrm>
          <a:off x="597459" y="1572776"/>
          <a:ext cx="11772820" cy="7344147"/>
        </p:xfrm>
        <a:graphic>
          <a:graphicData uri="http://schemas.openxmlformats.org/drawingml/2006/table">
            <a:tbl>
              <a:tblPr firstRow="1" bandRow="1">
                <a:tableStyleId>{5C22544A-7EE6-4342-B048-85BDC9FD1C3A}</a:tableStyleId>
              </a:tblPr>
              <a:tblGrid>
                <a:gridCol w="4223116"/>
                <a:gridCol w="7549704"/>
              </a:tblGrid>
              <a:tr h="717803">
                <a:tc>
                  <a:txBody>
                    <a:bodyPr/>
                    <a:lstStyle/>
                    <a:p>
                      <a:r>
                        <a:rPr lang="de-DE" smtClean="0"/>
                        <a:t>Function</a:t>
                      </a:r>
                      <a:endParaRPr lang="de-DE"/>
                    </a:p>
                  </a:txBody>
                  <a:tcPr/>
                </a:tc>
                <a:tc>
                  <a:txBody>
                    <a:bodyPr/>
                    <a:lstStyle/>
                    <a:p>
                      <a:r>
                        <a:rPr lang="de-DE" smtClean="0"/>
                        <a:t>Description</a:t>
                      </a:r>
                      <a:endParaRPr lang="de-DE"/>
                    </a:p>
                  </a:txBody>
                  <a:tcPr/>
                </a:tc>
              </a:tr>
              <a:tr h="717803">
                <a:tc>
                  <a:txBody>
                    <a:bodyPr/>
                    <a:lstStyle/>
                    <a:p>
                      <a:r>
                        <a:rPr lang="de-DE" smtClean="0">
                          <a:latin typeface="Droid Sans Mono" panose="020B0609030804020204" pitchFamily="49" charset="0"/>
                          <a:ea typeface="Droid Sans Mono" panose="020B0609030804020204" pitchFamily="49" charset="0"/>
                          <a:cs typeface="Droid Sans Mono" panose="020B0609030804020204" pitchFamily="49" charset="0"/>
                        </a:rPr>
                        <a:t>length list</a:t>
                      </a:r>
                      <a:endParaRPr lang="de-DE">
                        <a:latin typeface="Droid Sans Mono" panose="020B0609030804020204" pitchFamily="49" charset="0"/>
                        <a:ea typeface="Droid Sans Mono" panose="020B0609030804020204" pitchFamily="49" charset="0"/>
                        <a:cs typeface="Droid Sans Mono" panose="020B0609030804020204" pitchFamily="49" charset="0"/>
                      </a:endParaRPr>
                    </a:p>
                  </a:txBody>
                  <a:tcPr/>
                </a:tc>
                <a:tc>
                  <a:txBody>
                    <a:bodyPr/>
                    <a:lstStyle/>
                    <a:p>
                      <a:r>
                        <a:rPr lang="de-DE" smtClean="0"/>
                        <a:t>Length of the list</a:t>
                      </a:r>
                      <a:endParaRPr lang="de-DE"/>
                    </a:p>
                  </a:txBody>
                  <a:tcPr/>
                </a:tc>
              </a:tr>
              <a:tr h="717803">
                <a:tc>
                  <a:txBody>
                    <a:bodyPr/>
                    <a:lstStyle/>
                    <a:p>
                      <a:r>
                        <a:rPr lang="de-DE" smtClean="0">
                          <a:latin typeface="Droid Sans Mono" panose="020B0609030804020204" pitchFamily="49" charset="0"/>
                          <a:ea typeface="Droid Sans Mono" panose="020B0609030804020204" pitchFamily="49" charset="0"/>
                          <a:cs typeface="Droid Sans Mono" panose="020B0609030804020204" pitchFamily="49" charset="0"/>
                        </a:rPr>
                        <a:t>take n list</a:t>
                      </a:r>
                      <a:endParaRPr lang="de-DE">
                        <a:latin typeface="Droid Sans Mono" panose="020B0609030804020204" pitchFamily="49" charset="0"/>
                        <a:ea typeface="Droid Sans Mono" panose="020B0609030804020204" pitchFamily="49" charset="0"/>
                        <a:cs typeface="Droid Sans Mono" panose="020B0609030804020204" pitchFamily="49" charset="0"/>
                      </a:endParaRPr>
                    </a:p>
                  </a:txBody>
                  <a:tcPr/>
                </a:tc>
                <a:tc>
                  <a:txBody>
                    <a:bodyPr/>
                    <a:lstStyle/>
                    <a:p>
                      <a:r>
                        <a:rPr lang="de-DE" smtClean="0"/>
                        <a:t>Takes the first n elements of</a:t>
                      </a:r>
                      <a:r>
                        <a:rPr lang="de-DE" baseline="0" smtClean="0"/>
                        <a:t> list</a:t>
                      </a:r>
                      <a:endParaRPr lang="de-DE"/>
                    </a:p>
                  </a:txBody>
                  <a:tcPr/>
                </a:tc>
              </a:tr>
              <a:tr h="717803">
                <a:tc>
                  <a:txBody>
                    <a:bodyPr/>
                    <a:lstStyle/>
                    <a:p>
                      <a:r>
                        <a:rPr lang="de-DE" smtClean="0">
                          <a:latin typeface="Droid Sans Mono" panose="020B0609030804020204" pitchFamily="49" charset="0"/>
                          <a:ea typeface="Droid Sans Mono" panose="020B0609030804020204" pitchFamily="49" charset="0"/>
                          <a:cs typeface="Droid Sans Mono" panose="020B0609030804020204" pitchFamily="49" charset="0"/>
                        </a:rPr>
                        <a:t>drop n list</a:t>
                      </a:r>
                      <a:endParaRPr lang="de-DE">
                        <a:latin typeface="Droid Sans Mono" panose="020B0609030804020204" pitchFamily="49" charset="0"/>
                        <a:ea typeface="Droid Sans Mono" panose="020B0609030804020204" pitchFamily="49" charset="0"/>
                        <a:cs typeface="Droid Sans Mono" panose="020B0609030804020204" pitchFamily="49" charset="0"/>
                      </a:endParaRPr>
                    </a:p>
                  </a:txBody>
                  <a:tcPr/>
                </a:tc>
                <a:tc>
                  <a:txBody>
                    <a:bodyPr/>
                    <a:lstStyle/>
                    <a:p>
                      <a:r>
                        <a:rPr lang="de-DE" smtClean="0"/>
                        <a:t>Drops the first n elements of list and takes the rest</a:t>
                      </a:r>
                      <a:endParaRPr lang="de-DE"/>
                    </a:p>
                  </a:txBody>
                  <a:tcPr/>
                </a:tc>
              </a:tr>
              <a:tr h="717803">
                <a:tc>
                  <a:txBody>
                    <a:bodyPr/>
                    <a:lstStyle/>
                    <a:p>
                      <a:r>
                        <a:rPr lang="de-DE" smtClean="0">
                          <a:latin typeface="Droid Sans Mono" panose="020B0609030804020204" pitchFamily="49" charset="0"/>
                          <a:ea typeface="Droid Sans Mono" panose="020B0609030804020204" pitchFamily="49" charset="0"/>
                          <a:cs typeface="Droid Sans Mono" panose="020B0609030804020204" pitchFamily="49" charset="0"/>
                        </a:rPr>
                        <a:t>div x y </a:t>
                      </a:r>
                      <a:endParaRPr lang="de-DE">
                        <a:latin typeface="Droid Sans Mono" panose="020B0609030804020204" pitchFamily="49" charset="0"/>
                        <a:ea typeface="Droid Sans Mono" panose="020B0609030804020204" pitchFamily="49" charset="0"/>
                        <a:cs typeface="Droid Sans Mono" panose="020B0609030804020204" pitchFamily="49" charset="0"/>
                      </a:endParaRPr>
                    </a:p>
                  </a:txBody>
                  <a:tcPr/>
                </a:tc>
                <a:tc>
                  <a:txBody>
                    <a:bodyPr/>
                    <a:lstStyle/>
                    <a:p>
                      <a:r>
                        <a:rPr lang="de-DE" smtClean="0"/>
                        <a:t>Integer division of x over y</a:t>
                      </a:r>
                      <a:endParaRPr lang="de-DE"/>
                    </a:p>
                  </a:txBody>
                  <a:tcPr/>
                </a:tc>
              </a:tr>
              <a:tr h="717803">
                <a:tc>
                  <a:txBody>
                    <a:bodyPr/>
                    <a:lstStyle/>
                    <a:p>
                      <a:r>
                        <a:rPr lang="de-DE" smtClean="0">
                          <a:latin typeface="Droid Sans Mono" panose="020B0609030804020204" pitchFamily="49" charset="0"/>
                          <a:ea typeface="Droid Sans Mono" panose="020B0609030804020204" pitchFamily="49" charset="0"/>
                          <a:cs typeface="Droid Sans Mono" panose="020B0609030804020204" pitchFamily="49" charset="0"/>
                        </a:rPr>
                        <a:t>head list</a:t>
                      </a:r>
                      <a:endParaRPr lang="de-DE">
                        <a:latin typeface="Droid Sans Mono" panose="020B0609030804020204" pitchFamily="49" charset="0"/>
                        <a:ea typeface="Droid Sans Mono" panose="020B0609030804020204" pitchFamily="49" charset="0"/>
                        <a:cs typeface="Droid Sans Mono" panose="020B0609030804020204" pitchFamily="49" charset="0"/>
                      </a:endParaRPr>
                    </a:p>
                  </a:txBody>
                  <a:tcPr/>
                </a:tc>
                <a:tc>
                  <a:txBody>
                    <a:bodyPr/>
                    <a:lstStyle/>
                    <a:p>
                      <a:r>
                        <a:rPr lang="de-DE" smtClean="0"/>
                        <a:t>Gives the first element of list</a:t>
                      </a:r>
                      <a:endParaRPr lang="de-DE"/>
                    </a:p>
                  </a:txBody>
                  <a:tcPr/>
                </a:tc>
              </a:tr>
              <a:tr h="717803">
                <a:tc>
                  <a:txBody>
                    <a:bodyPr/>
                    <a:lstStyle/>
                    <a:p>
                      <a:r>
                        <a:rPr lang="de-DE" smtClean="0">
                          <a:latin typeface="Droid Sans Mono" panose="020B0609030804020204" pitchFamily="49" charset="0"/>
                          <a:ea typeface="Droid Sans Mono" panose="020B0609030804020204" pitchFamily="49" charset="0"/>
                          <a:cs typeface="Droid Sans Mono" panose="020B0609030804020204" pitchFamily="49" charset="0"/>
                        </a:rPr>
                        <a:t>tail list</a:t>
                      </a:r>
                      <a:endParaRPr lang="de-DE">
                        <a:latin typeface="Droid Sans Mono" panose="020B0609030804020204" pitchFamily="49" charset="0"/>
                        <a:ea typeface="Droid Sans Mono" panose="020B0609030804020204" pitchFamily="49" charset="0"/>
                        <a:cs typeface="Droid Sans Mono" panose="020B0609030804020204" pitchFamily="49" charset="0"/>
                      </a:endParaRPr>
                    </a:p>
                  </a:txBody>
                  <a:tcPr/>
                </a:tc>
                <a:tc>
                  <a:txBody>
                    <a:bodyPr/>
                    <a:lstStyle/>
                    <a:p>
                      <a:r>
                        <a:rPr lang="de-DE" smtClean="0"/>
                        <a:t>Gives</a:t>
                      </a:r>
                      <a:r>
                        <a:rPr lang="de-DE" baseline="0" smtClean="0"/>
                        <a:t> the list without the first element</a:t>
                      </a:r>
                      <a:endParaRPr lang="de-DE"/>
                    </a:p>
                  </a:txBody>
                  <a:tcPr/>
                </a:tc>
              </a:tr>
              <a:tr h="717803">
                <a:tc>
                  <a:txBody>
                    <a:bodyPr/>
                    <a:lstStyle/>
                    <a:p>
                      <a:r>
                        <a:rPr lang="de-DE" smtClean="0">
                          <a:latin typeface="Droid Sans Mono" panose="020B0609030804020204" pitchFamily="49" charset="0"/>
                          <a:ea typeface="Droid Sans Mono" panose="020B0609030804020204" pitchFamily="49" charset="0"/>
                          <a:cs typeface="Droid Sans Mono" panose="020B0609030804020204" pitchFamily="49" charset="0"/>
                        </a:rPr>
                        <a:t>x</a:t>
                      </a:r>
                      <a:r>
                        <a:rPr lang="de-DE" baseline="0" smtClean="0">
                          <a:latin typeface="Droid Sans Mono" panose="020B0609030804020204" pitchFamily="49" charset="0"/>
                          <a:ea typeface="Droid Sans Mono" panose="020B0609030804020204" pitchFamily="49" charset="0"/>
                          <a:cs typeface="Droid Sans Mono" panose="020B0609030804020204" pitchFamily="49" charset="0"/>
                        </a:rPr>
                        <a:t> : xs</a:t>
                      </a:r>
                      <a:endParaRPr lang="de-DE">
                        <a:latin typeface="Droid Sans Mono" panose="020B0609030804020204" pitchFamily="49" charset="0"/>
                        <a:ea typeface="Droid Sans Mono" panose="020B0609030804020204" pitchFamily="49" charset="0"/>
                        <a:cs typeface="Droid Sans Mono" panose="020B0609030804020204" pitchFamily="49" charset="0"/>
                      </a:endParaRPr>
                    </a:p>
                  </a:txBody>
                  <a:tcPr/>
                </a:tc>
                <a:tc>
                  <a:txBody>
                    <a:bodyPr/>
                    <a:lstStyle/>
                    <a:p>
                      <a:r>
                        <a:rPr lang="de-DE" smtClean="0"/>
                        <a:t>Matching</a:t>
                      </a:r>
                      <a:r>
                        <a:rPr lang="de-DE" baseline="0" smtClean="0"/>
                        <a:t> against a list, x is the first element, and xs is the rest of the list</a:t>
                      </a:r>
                      <a:endParaRPr lang="de-DE"/>
                    </a:p>
                  </a:txBody>
                  <a:tcPr/>
                </a:tc>
              </a:tr>
              <a:tr h="717803">
                <a:tc>
                  <a:txBody>
                    <a:bodyPr/>
                    <a:lstStyle/>
                    <a:p>
                      <a:r>
                        <a:rPr lang="de-DE" smtClean="0">
                          <a:latin typeface="Droid Sans Mono" panose="020B0609030804020204" pitchFamily="49" charset="0"/>
                          <a:ea typeface="Droid Sans Mono" panose="020B0609030804020204" pitchFamily="49" charset="0"/>
                          <a:cs typeface="Droid Sans Mono" panose="020B0609030804020204" pitchFamily="49" charset="0"/>
                        </a:rPr>
                        <a:t>++</a:t>
                      </a:r>
                      <a:endParaRPr lang="de-DE">
                        <a:latin typeface="Droid Sans Mono" panose="020B0609030804020204" pitchFamily="49" charset="0"/>
                        <a:ea typeface="Droid Sans Mono" panose="020B0609030804020204" pitchFamily="49" charset="0"/>
                        <a:cs typeface="Droid Sans Mono" panose="020B0609030804020204" pitchFamily="49" charset="0"/>
                      </a:endParaRPr>
                    </a:p>
                  </a:txBody>
                  <a:tcPr/>
                </a:tc>
                <a:tc>
                  <a:txBody>
                    <a:bodyPr/>
                    <a:lstStyle/>
                    <a:p>
                      <a:r>
                        <a:rPr lang="de-DE" smtClean="0"/>
                        <a:t>List concatenation</a:t>
                      </a:r>
                      <a:endParaRPr lang="de-DE"/>
                    </a:p>
                  </a:txBody>
                  <a:tcPr/>
                </a:tc>
              </a:tr>
              <a:tr h="717803">
                <a:tc>
                  <a:txBody>
                    <a:bodyPr/>
                    <a:lstStyle/>
                    <a:p>
                      <a:endParaRPr lang="de-DE">
                        <a:latin typeface="Droid Sans Mono" panose="020B0609030804020204" pitchFamily="49" charset="0"/>
                        <a:ea typeface="Droid Sans Mono" panose="020B0609030804020204" pitchFamily="49" charset="0"/>
                        <a:cs typeface="Droid Sans Mono" panose="020B0609030804020204" pitchFamily="49" charset="0"/>
                      </a:endParaRPr>
                    </a:p>
                  </a:txBody>
                  <a:tcPr/>
                </a:tc>
                <a:tc>
                  <a:txBody>
                    <a:bodyPr/>
                    <a:lstStyle/>
                    <a:p>
                      <a:endParaRPr lang="de-DE"/>
                    </a:p>
                  </a:txBody>
                  <a:tcPr/>
                </a:tc>
              </a:tr>
            </a:tbl>
          </a:graphicData>
        </a:graphic>
      </p:graphicFrame>
    </p:spTree>
    <p:extLst>
      <p:ext uri="{BB962C8B-B14F-4D97-AF65-F5344CB8AC3E}">
        <p14:creationId xmlns:p14="http://schemas.microsoft.com/office/powerpoint/2010/main" val="24590702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9" name="Picture 1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24928" y="5075582"/>
            <a:ext cx="3464891" cy="346489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218" name="Titel 1"/>
          <p:cNvSpPr>
            <a:spLocks noGrp="1"/>
          </p:cNvSpPr>
          <p:nvPr>
            <p:ph type="title"/>
          </p:nvPr>
        </p:nvSpPr>
        <p:spPr bwMode="auto">
          <a:xfrm>
            <a:off x="442913" y="93663"/>
            <a:ext cx="10742612" cy="939800"/>
          </a:xfrm>
          <a:noFill/>
          <a:ln>
            <a:miter lim="800000"/>
            <a:headEnd/>
            <a:tailEnd/>
          </a:ln>
        </p:spPr>
        <p:txBody>
          <a:bodyPr vert="horz" wrap="square" numCol="1" anchor="t" anchorCtr="0" compatLnSpc="1">
            <a:prstTxWarp prst="textNoShape">
              <a:avLst/>
            </a:prstTxWarp>
          </a:bodyPr>
          <a:lstStyle/>
          <a:p>
            <a:r>
              <a:rPr lang="en-US" smtClean="0"/>
              <a:t>Industrial Strength</a:t>
            </a:r>
          </a:p>
        </p:txBody>
      </p:sp>
      <p:sp>
        <p:nvSpPr>
          <p:cNvPr id="2" name="AutoShape 2" descr="Bildergebnis für galois inc"/>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8914" y="2410447"/>
            <a:ext cx="4238625" cy="1076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9" name="Picture 5" descr="Bildergebnis für microsof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10531" y="312738"/>
            <a:ext cx="3333750" cy="3333750"/>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7" descr="Bildergebnis für ICS a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pic>
        <p:nvPicPr>
          <p:cNvPr id="1032" name="Picture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34281" y="3486772"/>
            <a:ext cx="2143125" cy="2143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AutoShape 10" descr="Bildergebnis für qualcomm"/>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pic>
        <p:nvPicPr>
          <p:cNvPr id="1035" name="Picture 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77406" y="6180068"/>
            <a:ext cx="2428875" cy="1885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6" name="Picture 1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32439" y="4033838"/>
            <a:ext cx="2705100" cy="1685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7" name="Picture 1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177393" y="2789238"/>
            <a:ext cx="1714500" cy="1714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8" name="Picture 1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65175" y="4558334"/>
            <a:ext cx="1905000" cy="1905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41" name="Picture 1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119261" y="6635473"/>
            <a:ext cx="1905000" cy="1905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42" name="Picture 18"/>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241425" y="7587973"/>
            <a:ext cx="2857500" cy="1552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4072941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p:cNvPicPr>
            <a:picLocks noChangeArrowheads="1"/>
          </p:cNvPicPr>
          <p:nvPr/>
        </p:nvPicPr>
        <p:blipFill>
          <a:blip r:embed="rId2" cstate="print"/>
          <a:srcRect/>
          <a:stretch>
            <a:fillRect/>
          </a:stretch>
        </p:blipFill>
        <p:spPr bwMode="auto">
          <a:xfrm>
            <a:off x="461963" y="1608138"/>
            <a:ext cx="5689600" cy="7340600"/>
          </a:xfrm>
          <a:prstGeom prst="rect">
            <a:avLst/>
          </a:prstGeom>
          <a:noFill/>
          <a:ln w="12700">
            <a:noFill/>
            <a:miter lim="800000"/>
            <a:headEnd/>
            <a:tailEnd/>
          </a:ln>
        </p:spPr>
      </p:pic>
      <p:sp>
        <p:nvSpPr>
          <p:cNvPr id="4" name="Abgerundetes Rechteck 3"/>
          <p:cNvSpPr/>
          <p:nvPr/>
        </p:nvSpPr>
        <p:spPr>
          <a:xfrm>
            <a:off x="6813550" y="1625600"/>
            <a:ext cx="5703888" cy="5391150"/>
          </a:xfrm>
          <a:prstGeom prst="roundRect">
            <a:avLst>
              <a:gd name="adj" fmla="val 0"/>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30046" tIns="65023" rIns="130046" bIns="65023" anchor="ctr"/>
          <a:lstStyle/>
          <a:p>
            <a:pPr algn="ctr">
              <a:defRPr/>
            </a:pPr>
            <a:endParaRPr lang="de-DE" sz="3400" b="1">
              <a:solidFill>
                <a:srgbClr val="64748B"/>
              </a:solidFill>
            </a:endParaRPr>
          </a:p>
        </p:txBody>
      </p:sp>
      <p:pic>
        <p:nvPicPr>
          <p:cNvPr id="17413" name="Picture 2" descr="\\smbsrv.validas\intranet\Validas\CorporateIdentity\ValidasLogos\validas600.png"/>
          <p:cNvPicPr>
            <a:picLocks noChangeAspect="1" noChangeArrowheads="1"/>
          </p:cNvPicPr>
          <p:nvPr/>
        </p:nvPicPr>
        <p:blipFill>
          <a:blip r:embed="rId3" cstate="print">
            <a:lum bright="-10000" contrast="30000"/>
          </a:blip>
          <a:srcRect/>
          <a:stretch>
            <a:fillRect/>
          </a:stretch>
        </p:blipFill>
        <p:spPr bwMode="auto">
          <a:xfrm>
            <a:off x="8858665" y="8129588"/>
            <a:ext cx="3727450" cy="819150"/>
          </a:xfrm>
          <a:prstGeom prst="rect">
            <a:avLst/>
          </a:prstGeom>
          <a:noFill/>
          <a:ln w="9525">
            <a:noFill/>
            <a:miter lim="800000"/>
            <a:headEnd/>
            <a:tailEnd/>
          </a:ln>
        </p:spPr>
      </p:pic>
      <p:sp>
        <p:nvSpPr>
          <p:cNvPr id="17415" name="Titel 9"/>
          <p:cNvSpPr>
            <a:spLocks noGrp="1"/>
          </p:cNvSpPr>
          <p:nvPr>
            <p:ph type="title"/>
          </p:nvPr>
        </p:nvSpPr>
        <p:spPr bwMode="auto">
          <a:xfrm>
            <a:off x="442913" y="93663"/>
            <a:ext cx="10742612" cy="939800"/>
          </a:xfrm>
          <a:noFill/>
          <a:ln>
            <a:miter lim="800000"/>
            <a:headEnd/>
            <a:tailEnd/>
          </a:ln>
        </p:spPr>
        <p:txBody>
          <a:bodyPr vert="horz" wrap="square" numCol="1" anchor="t" anchorCtr="0" compatLnSpc="1">
            <a:prstTxWarp prst="textNoShape">
              <a:avLst/>
            </a:prstTxWarp>
          </a:bodyPr>
          <a:lstStyle/>
          <a:p>
            <a:pPr eaLnBrk="1" hangingPunct="1"/>
            <a:r>
              <a:rPr lang="de-DE" smtClean="0"/>
              <a:t>putStrLn „Thank you!“</a:t>
            </a:r>
            <a:endParaRPr lang="en-US" smtClean="0"/>
          </a:p>
        </p:txBody>
      </p:sp>
      <p:sp>
        <p:nvSpPr>
          <p:cNvPr id="2" name="Textfeld 1"/>
          <p:cNvSpPr txBox="1"/>
          <p:nvPr/>
        </p:nvSpPr>
        <p:spPr>
          <a:xfrm>
            <a:off x="6955044" y="2385314"/>
            <a:ext cx="5420899" cy="4832092"/>
          </a:xfrm>
          <a:prstGeom prst="rect">
            <a:avLst/>
          </a:prstGeom>
          <a:noFill/>
        </p:spPr>
        <p:txBody>
          <a:bodyPr wrap="square" rtlCol="0">
            <a:spAutoFit/>
          </a:bodyPr>
          <a:lstStyle/>
          <a:p>
            <a:r>
              <a:rPr lang="en-US" sz="2800" i="1" smtClean="0"/>
              <a:t>“LISP </a:t>
            </a:r>
            <a:r>
              <a:rPr lang="en-US" sz="2800" i="1"/>
              <a:t>is worth learning for a different reason — the profound enlightenment experience you will have when you finally get </a:t>
            </a:r>
            <a:r>
              <a:rPr lang="en-US" sz="2800" i="1" smtClean="0"/>
              <a:t>it.</a:t>
            </a:r>
          </a:p>
          <a:p>
            <a:r>
              <a:rPr lang="en-US" sz="2800" i="1" smtClean="0"/>
              <a:t>That </a:t>
            </a:r>
            <a:r>
              <a:rPr lang="en-US" sz="2800" i="1"/>
              <a:t>experience will make you a better programmer for the rest of your days, even if you never actually use LISP itself a lot</a:t>
            </a:r>
            <a:r>
              <a:rPr lang="en-US" sz="2800" i="1" smtClean="0"/>
              <a:t>.”</a:t>
            </a:r>
          </a:p>
          <a:p>
            <a:endParaRPr lang="en-US" sz="2800" i="1">
              <a:latin typeface="+mn-lt"/>
            </a:endParaRPr>
          </a:p>
          <a:p>
            <a:pPr algn="r"/>
            <a:r>
              <a:rPr lang="en-US" sz="2800" i="1" smtClean="0">
                <a:latin typeface="+mn-lt"/>
              </a:rPr>
              <a:t>From “How to Become a Hacker”</a:t>
            </a:r>
          </a:p>
          <a:p>
            <a:pPr algn="r"/>
            <a:r>
              <a:rPr lang="en-US" sz="2800" i="1" smtClean="0">
                <a:latin typeface="+mn-lt"/>
              </a:rPr>
              <a:t>by Eric Raymond</a:t>
            </a:r>
            <a:endParaRPr lang="de-DE" sz="2800" i="1" dirty="0" err="1" smtClean="0">
              <a:latin typeface="+mn-lt"/>
            </a:endParaRPr>
          </a:p>
        </p:txBody>
      </p:sp>
    </p:spTree>
    <p:extLst>
      <p:ext uri="{BB962C8B-B14F-4D97-AF65-F5344CB8AC3E}">
        <p14:creationId xmlns:p14="http://schemas.microsoft.com/office/powerpoint/2010/main" val="2847285577"/>
      </p:ext>
    </p:extLst>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el 1"/>
          <p:cNvSpPr>
            <a:spLocks noGrp="1"/>
          </p:cNvSpPr>
          <p:nvPr>
            <p:ph type="title"/>
          </p:nvPr>
        </p:nvSpPr>
        <p:spPr bwMode="auto">
          <a:xfrm>
            <a:off x="442912" y="93663"/>
            <a:ext cx="11470046" cy="939800"/>
          </a:xfrm>
          <a:noFill/>
          <a:ln>
            <a:miter lim="800000"/>
            <a:headEnd/>
            <a:tailEnd/>
          </a:ln>
        </p:spPr>
        <p:txBody>
          <a:bodyPr vert="horz" wrap="square" numCol="1" anchor="t" anchorCtr="0" compatLnSpc="1">
            <a:prstTxWarp prst="textNoShape">
              <a:avLst/>
            </a:prstTxWarp>
          </a:bodyPr>
          <a:lstStyle/>
          <a:p>
            <a:r>
              <a:rPr lang="en-US" smtClean="0"/>
              <a:t>Example2: What does </a:t>
            </a:r>
            <a:r>
              <a:rPr lang="en-US" smtClean="0">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process2</a:t>
            </a:r>
            <a:r>
              <a:rPr lang="en-US" smtClean="0"/>
              <a:t> do?</a:t>
            </a:r>
          </a:p>
        </p:txBody>
      </p:sp>
      <p:sp>
        <p:nvSpPr>
          <p:cNvPr id="4" name="Textfeld 3"/>
          <p:cNvSpPr txBox="1"/>
          <p:nvPr/>
        </p:nvSpPr>
        <p:spPr>
          <a:xfrm>
            <a:off x="477520" y="1894195"/>
            <a:ext cx="11435438" cy="3785652"/>
          </a:xfrm>
          <a:prstGeom prst="rect">
            <a:avLst/>
          </a:prstGeom>
          <a:noFill/>
        </p:spPr>
        <p:txBody>
          <a:bodyPr wrap="square" rtlCol="0">
            <a:spAutoFit/>
          </a:bodyPr>
          <a:lstStyle/>
          <a:p>
            <a:r>
              <a:rPr lang="en-US" sz="2400">
                <a:latin typeface="Droid Sans Mono" panose="020B0609030804020204" pitchFamily="49" charset="0"/>
                <a:ea typeface="Droid Sans Mono" panose="020B0609030804020204" pitchFamily="49" charset="0"/>
                <a:cs typeface="Droid Sans Mono" panose="020B0609030804020204" pitchFamily="49" charset="0"/>
              </a:rPr>
              <a:t>process2 []           = </a:t>
            </a:r>
            <a:r>
              <a:rPr lang="en-US" sz="2400" smtClean="0">
                <a:latin typeface="Droid Sans Mono" panose="020B0609030804020204" pitchFamily="49" charset="0"/>
                <a:ea typeface="Droid Sans Mono" panose="020B0609030804020204" pitchFamily="49" charset="0"/>
                <a:cs typeface="Droid Sans Mono" panose="020B0609030804020204" pitchFamily="49" charset="0"/>
              </a:rPr>
              <a:t>[]</a:t>
            </a:r>
          </a:p>
          <a:p>
            <a:endParaRPr lang="en-US" sz="2400">
              <a:latin typeface="Droid Sans Mono" panose="020B0609030804020204" pitchFamily="49" charset="0"/>
              <a:ea typeface="Droid Sans Mono" panose="020B0609030804020204" pitchFamily="49" charset="0"/>
              <a:cs typeface="Droid Sans Mono" panose="020B0609030804020204" pitchFamily="49" charset="0"/>
            </a:endParaRPr>
          </a:p>
          <a:p>
            <a:r>
              <a:rPr lang="en-US" sz="2400">
                <a:latin typeface="Droid Sans Mono" panose="020B0609030804020204" pitchFamily="49" charset="0"/>
                <a:ea typeface="Droid Sans Mono" panose="020B0609030804020204" pitchFamily="49" charset="0"/>
                <a:cs typeface="Droid Sans Mono" panose="020B0609030804020204" pitchFamily="49" charset="0"/>
              </a:rPr>
              <a:t>process2 (first:rest) </a:t>
            </a:r>
            <a:r>
              <a:rPr lang="en-US" sz="2400" smtClean="0">
                <a:latin typeface="Droid Sans Mono" panose="020B0609030804020204" pitchFamily="49" charset="0"/>
                <a:ea typeface="Droid Sans Mono" panose="020B0609030804020204" pitchFamily="49" charset="0"/>
                <a:cs typeface="Droid Sans Mono" panose="020B0609030804020204" pitchFamily="49" charset="0"/>
              </a:rPr>
              <a:t>=</a:t>
            </a:r>
          </a:p>
          <a:p>
            <a:r>
              <a:rPr lang="en-US" sz="2400">
                <a:latin typeface="Droid Sans Mono" panose="020B0609030804020204" pitchFamily="49" charset="0"/>
                <a:ea typeface="Droid Sans Mono" panose="020B0609030804020204" pitchFamily="49" charset="0"/>
                <a:cs typeface="Droid Sans Mono" panose="020B0609030804020204" pitchFamily="49" charset="0"/>
              </a:rPr>
              <a:t>	</a:t>
            </a:r>
            <a:r>
              <a:rPr lang="en-US" sz="2400" smtClean="0">
                <a:latin typeface="Droid Sans Mono" panose="020B0609030804020204" pitchFamily="49" charset="0"/>
                <a:ea typeface="Droid Sans Mono" panose="020B0609030804020204" pitchFamily="49" charset="0"/>
                <a:cs typeface="Droid Sans Mono" panose="020B0609030804020204" pitchFamily="49" charset="0"/>
              </a:rPr>
              <a:t>process2 </a:t>
            </a:r>
            <a:r>
              <a:rPr lang="en-US" sz="2400">
                <a:latin typeface="Droid Sans Mono" panose="020B0609030804020204" pitchFamily="49" charset="0"/>
                <a:ea typeface="Droid Sans Mono" panose="020B0609030804020204" pitchFamily="49" charset="0"/>
                <a:cs typeface="Droid Sans Mono" panose="020B0609030804020204" pitchFamily="49" charset="0"/>
              </a:rPr>
              <a:t>smaller </a:t>
            </a:r>
            <a:r>
              <a:rPr lang="en-US" sz="2400" smtClean="0">
                <a:latin typeface="Droid Sans Mono" panose="020B0609030804020204" pitchFamily="49" charset="0"/>
                <a:ea typeface="Droid Sans Mono" panose="020B0609030804020204" pitchFamily="49" charset="0"/>
                <a:cs typeface="Droid Sans Mono" panose="020B0609030804020204" pitchFamily="49" charset="0"/>
              </a:rPr>
              <a:t>++ [</a:t>
            </a:r>
            <a:r>
              <a:rPr lang="en-US" sz="2400">
                <a:latin typeface="Droid Sans Mono" panose="020B0609030804020204" pitchFamily="49" charset="0"/>
                <a:ea typeface="Droid Sans Mono" panose="020B0609030804020204" pitchFamily="49" charset="0"/>
                <a:cs typeface="Droid Sans Mono" panose="020B0609030804020204" pitchFamily="49" charset="0"/>
              </a:rPr>
              <a:t>first] </a:t>
            </a:r>
            <a:r>
              <a:rPr lang="en-US" sz="2400" smtClean="0">
                <a:latin typeface="Droid Sans Mono" panose="020B0609030804020204" pitchFamily="49" charset="0"/>
                <a:ea typeface="Droid Sans Mono" panose="020B0609030804020204" pitchFamily="49" charset="0"/>
                <a:cs typeface="Droid Sans Mono" panose="020B0609030804020204" pitchFamily="49" charset="0"/>
              </a:rPr>
              <a:t>++ process2 bigger</a:t>
            </a:r>
          </a:p>
          <a:p>
            <a:endParaRPr lang="en-US" sz="2400" smtClean="0">
              <a:latin typeface="Droid Sans Mono" panose="020B0609030804020204" pitchFamily="49" charset="0"/>
              <a:ea typeface="Droid Sans Mono" panose="020B0609030804020204" pitchFamily="49" charset="0"/>
              <a:cs typeface="Droid Sans Mono" panose="020B0609030804020204" pitchFamily="49" charset="0"/>
            </a:endParaRPr>
          </a:p>
          <a:p>
            <a:r>
              <a:rPr lang="de-DE" sz="2400">
                <a:latin typeface="Droid Sans Mono" panose="020B0609030804020204" pitchFamily="49" charset="0"/>
                <a:ea typeface="Droid Sans Mono" panose="020B0609030804020204" pitchFamily="49" charset="0"/>
                <a:cs typeface="Droid Sans Mono" panose="020B0609030804020204" pitchFamily="49" charset="0"/>
              </a:rPr>
              <a:t>	</a:t>
            </a:r>
            <a:r>
              <a:rPr lang="de-DE" sz="2400" smtClean="0">
                <a:latin typeface="Droid Sans Mono" panose="020B0609030804020204" pitchFamily="49" charset="0"/>
                <a:ea typeface="Droid Sans Mono" panose="020B0609030804020204" pitchFamily="49" charset="0"/>
                <a:cs typeface="Droid Sans Mono" panose="020B0609030804020204" pitchFamily="49" charset="0"/>
              </a:rPr>
              <a:t>where</a:t>
            </a:r>
          </a:p>
          <a:p>
            <a:endParaRPr lang="en-US" sz="2400" smtClean="0">
              <a:latin typeface="Droid Sans Mono" panose="020B0609030804020204" pitchFamily="49" charset="0"/>
              <a:ea typeface="Droid Sans Mono" panose="020B0609030804020204" pitchFamily="49" charset="0"/>
              <a:cs typeface="Droid Sans Mono" panose="020B0609030804020204" pitchFamily="49" charset="0"/>
            </a:endParaRPr>
          </a:p>
          <a:p>
            <a:r>
              <a:rPr lang="en-US" sz="2400" smtClean="0">
                <a:latin typeface="Droid Sans Mono" panose="020B0609030804020204" pitchFamily="49" charset="0"/>
                <a:ea typeface="Droid Sans Mono" panose="020B0609030804020204" pitchFamily="49" charset="0"/>
                <a:cs typeface="Droid Sans Mono" panose="020B0609030804020204" pitchFamily="49" charset="0"/>
              </a:rPr>
              <a:t>	smaller </a:t>
            </a:r>
            <a:r>
              <a:rPr lang="en-US" sz="2400">
                <a:latin typeface="Droid Sans Mono" panose="020B0609030804020204" pitchFamily="49" charset="0"/>
                <a:ea typeface="Droid Sans Mono" panose="020B0609030804020204" pitchFamily="49" charset="0"/>
                <a:cs typeface="Droid Sans Mono" panose="020B0609030804020204" pitchFamily="49" charset="0"/>
              </a:rPr>
              <a:t>= filter (&lt;= first) </a:t>
            </a:r>
            <a:r>
              <a:rPr lang="en-US" sz="2400" smtClean="0">
                <a:latin typeface="Droid Sans Mono" panose="020B0609030804020204" pitchFamily="49" charset="0"/>
                <a:ea typeface="Droid Sans Mono" panose="020B0609030804020204" pitchFamily="49" charset="0"/>
                <a:cs typeface="Droid Sans Mono" panose="020B0609030804020204" pitchFamily="49" charset="0"/>
              </a:rPr>
              <a:t>rest</a:t>
            </a:r>
          </a:p>
          <a:p>
            <a:r>
              <a:rPr lang="en-US" sz="2400">
                <a:latin typeface="Droid Sans Mono" panose="020B0609030804020204" pitchFamily="49" charset="0"/>
                <a:ea typeface="Droid Sans Mono" panose="020B0609030804020204" pitchFamily="49" charset="0"/>
                <a:cs typeface="Droid Sans Mono" panose="020B0609030804020204" pitchFamily="49" charset="0"/>
              </a:rPr>
              <a:t>	</a:t>
            </a:r>
            <a:r>
              <a:rPr lang="en-US" sz="2400" smtClean="0">
                <a:latin typeface="Droid Sans Mono" panose="020B0609030804020204" pitchFamily="49" charset="0"/>
                <a:ea typeface="Droid Sans Mono" panose="020B0609030804020204" pitchFamily="49" charset="0"/>
                <a:cs typeface="Droid Sans Mono" panose="020B0609030804020204" pitchFamily="49" charset="0"/>
              </a:rPr>
              <a:t>bigger  = </a:t>
            </a:r>
            <a:r>
              <a:rPr lang="en-US" sz="2400">
                <a:latin typeface="Droid Sans Mono" panose="020B0609030804020204" pitchFamily="49" charset="0"/>
                <a:ea typeface="Droid Sans Mono" panose="020B0609030804020204" pitchFamily="49" charset="0"/>
                <a:cs typeface="Droid Sans Mono" panose="020B0609030804020204" pitchFamily="49" charset="0"/>
              </a:rPr>
              <a:t>filter (&gt;  first) </a:t>
            </a:r>
            <a:r>
              <a:rPr lang="en-US" sz="2400" smtClean="0">
                <a:latin typeface="Droid Sans Mono" panose="020B0609030804020204" pitchFamily="49" charset="0"/>
                <a:ea typeface="Droid Sans Mono" panose="020B0609030804020204" pitchFamily="49" charset="0"/>
                <a:cs typeface="Droid Sans Mono" panose="020B0609030804020204" pitchFamily="49" charset="0"/>
              </a:rPr>
              <a:t>rest</a:t>
            </a:r>
            <a:endParaRPr lang="en-US" sz="2400">
              <a:latin typeface="Droid Sans Mono" panose="020B0609030804020204" pitchFamily="49" charset="0"/>
              <a:ea typeface="Droid Sans Mono" panose="020B0609030804020204" pitchFamily="49" charset="0"/>
              <a:cs typeface="Droid Sans Mono" panose="020B0609030804020204" pitchFamily="49" charset="0"/>
            </a:endParaRPr>
          </a:p>
          <a:p>
            <a:r>
              <a:rPr lang="en-US" sz="2400">
                <a:latin typeface="Droid Sans Mono" panose="020B0609030804020204" pitchFamily="49" charset="0"/>
                <a:ea typeface="Droid Sans Mono" panose="020B0609030804020204" pitchFamily="49" charset="0"/>
                <a:cs typeface="Droid Sans Mono" panose="020B0609030804020204" pitchFamily="49" charset="0"/>
              </a:rPr>
              <a:t>	</a:t>
            </a:r>
            <a:endParaRPr lang="de-DE" sz="2400">
              <a:latin typeface="Droid Sans Mono" panose="020B0609030804020204" pitchFamily="49" charset="0"/>
              <a:ea typeface="Droid Sans Mono" panose="020B0609030804020204" pitchFamily="49" charset="0"/>
              <a:cs typeface="Droid Sans Mono" panose="020B0609030804020204" pitchFamily="49" charset="0"/>
            </a:endParaRPr>
          </a:p>
        </p:txBody>
      </p:sp>
    </p:spTree>
    <p:extLst>
      <p:ext uri="{BB962C8B-B14F-4D97-AF65-F5344CB8AC3E}">
        <p14:creationId xmlns:p14="http://schemas.microsoft.com/office/powerpoint/2010/main" val="36844351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el 1"/>
          <p:cNvSpPr>
            <a:spLocks noGrp="1"/>
          </p:cNvSpPr>
          <p:nvPr>
            <p:ph type="title"/>
          </p:nvPr>
        </p:nvSpPr>
        <p:spPr bwMode="auto">
          <a:xfrm>
            <a:off x="442913" y="93663"/>
            <a:ext cx="10742612" cy="939800"/>
          </a:xfrm>
          <a:noFill/>
          <a:ln>
            <a:miter lim="800000"/>
            <a:headEnd/>
            <a:tailEnd/>
          </a:ln>
        </p:spPr>
        <p:txBody>
          <a:bodyPr vert="horz" wrap="square" numCol="1" anchor="t" anchorCtr="0" compatLnSpc="1">
            <a:prstTxWarp prst="textNoShape">
              <a:avLst/>
            </a:prstTxWarp>
          </a:bodyPr>
          <a:lstStyle/>
          <a:p>
            <a:r>
              <a:rPr lang="en-US"/>
              <a:t>How to prove </a:t>
            </a:r>
            <a:r>
              <a:rPr lang="en-US" smtClean="0"/>
              <a:t>it?</a:t>
            </a:r>
          </a:p>
        </p:txBody>
      </p:sp>
      <p:sp>
        <p:nvSpPr>
          <p:cNvPr id="3" name="Textfeld 2"/>
          <p:cNvSpPr txBox="1"/>
          <p:nvPr/>
        </p:nvSpPr>
        <p:spPr>
          <a:xfrm>
            <a:off x="477520" y="1229360"/>
            <a:ext cx="5416868" cy="7786747"/>
          </a:xfrm>
          <a:prstGeom prst="rect">
            <a:avLst/>
          </a:prstGeom>
          <a:noFill/>
        </p:spPr>
        <p:txBody>
          <a:bodyPr wrap="none" rtlCol="0">
            <a:spAutoFit/>
          </a:bodyPr>
          <a:lstStyle/>
          <a:p>
            <a:r>
              <a:rPr lang="de-DE" sz="2000" err="1">
                <a:latin typeface="Courier New" panose="02070309020205020404" pitchFamily="49" charset="0"/>
                <a:cs typeface="Courier New" panose="02070309020205020404" pitchFamily="49" charset="0"/>
              </a:rPr>
              <a:t>void</a:t>
            </a:r>
            <a:r>
              <a:rPr lang="de-DE" sz="2000">
                <a:latin typeface="Courier New" panose="02070309020205020404" pitchFamily="49" charset="0"/>
                <a:cs typeface="Courier New" panose="02070309020205020404" pitchFamily="49" charset="0"/>
              </a:rPr>
              <a:t> </a:t>
            </a:r>
            <a:r>
              <a:rPr lang="de-DE" sz="2000" err="1">
                <a:latin typeface="Courier New" panose="02070309020205020404" pitchFamily="49" charset="0"/>
                <a:cs typeface="Courier New" panose="02070309020205020404" pitchFamily="49" charset="0"/>
              </a:rPr>
              <a:t>swap</a:t>
            </a:r>
            <a:r>
              <a:rPr lang="de-DE" sz="2000">
                <a:latin typeface="Courier New" panose="02070309020205020404" pitchFamily="49" charset="0"/>
                <a:cs typeface="Courier New" panose="02070309020205020404" pitchFamily="49" charset="0"/>
              </a:rPr>
              <a:t>(</a:t>
            </a:r>
            <a:r>
              <a:rPr lang="de-DE" sz="2000" err="1">
                <a:latin typeface="Courier New" panose="02070309020205020404" pitchFamily="49" charset="0"/>
                <a:cs typeface="Courier New" panose="02070309020205020404" pitchFamily="49" charset="0"/>
              </a:rPr>
              <a:t>int</a:t>
            </a:r>
            <a:r>
              <a:rPr lang="de-DE" sz="2000">
                <a:latin typeface="Courier New" panose="02070309020205020404" pitchFamily="49" charset="0"/>
                <a:cs typeface="Courier New" panose="02070309020205020404" pitchFamily="49" charset="0"/>
              </a:rPr>
              <a:t> *a, </a:t>
            </a:r>
            <a:r>
              <a:rPr lang="de-DE" sz="2000" err="1">
                <a:latin typeface="Courier New" panose="02070309020205020404" pitchFamily="49" charset="0"/>
                <a:cs typeface="Courier New" panose="02070309020205020404" pitchFamily="49" charset="0"/>
              </a:rPr>
              <a:t>int</a:t>
            </a:r>
            <a:r>
              <a:rPr lang="de-DE" sz="2000">
                <a:latin typeface="Courier New" panose="02070309020205020404" pitchFamily="49" charset="0"/>
                <a:cs typeface="Courier New" panose="02070309020205020404" pitchFamily="49" charset="0"/>
              </a:rPr>
              <a:t> *b)</a:t>
            </a:r>
          </a:p>
          <a:p>
            <a:r>
              <a:rPr lang="de-DE" sz="2000">
                <a:latin typeface="Courier New" panose="02070309020205020404" pitchFamily="49" charset="0"/>
                <a:cs typeface="Courier New" panose="02070309020205020404" pitchFamily="49" charset="0"/>
              </a:rPr>
              <a:t>{</a:t>
            </a:r>
          </a:p>
          <a:p>
            <a:r>
              <a:rPr lang="de-DE" sz="2000">
                <a:latin typeface="Courier New" panose="02070309020205020404" pitchFamily="49" charset="0"/>
                <a:cs typeface="Courier New" panose="02070309020205020404" pitchFamily="49" charset="0"/>
              </a:rPr>
              <a:t>    </a:t>
            </a:r>
            <a:r>
              <a:rPr lang="de-DE" sz="2000" err="1">
                <a:latin typeface="Courier New" panose="02070309020205020404" pitchFamily="49" charset="0"/>
                <a:cs typeface="Courier New" panose="02070309020205020404" pitchFamily="49" charset="0"/>
              </a:rPr>
              <a:t>int</a:t>
            </a:r>
            <a:r>
              <a:rPr lang="de-DE" sz="2000">
                <a:latin typeface="Courier New" panose="02070309020205020404" pitchFamily="49" charset="0"/>
                <a:cs typeface="Courier New" panose="02070309020205020404" pitchFamily="49" charset="0"/>
              </a:rPr>
              <a:t> </a:t>
            </a:r>
            <a:r>
              <a:rPr lang="de-DE" sz="2000" err="1">
                <a:latin typeface="Courier New" panose="02070309020205020404" pitchFamily="49" charset="0"/>
                <a:cs typeface="Courier New" panose="02070309020205020404" pitchFamily="49" charset="0"/>
              </a:rPr>
              <a:t>tmp</a:t>
            </a:r>
            <a:r>
              <a:rPr lang="de-DE" sz="2000">
                <a:latin typeface="Courier New" panose="02070309020205020404" pitchFamily="49" charset="0"/>
                <a:cs typeface="Courier New" panose="02070309020205020404" pitchFamily="49" charset="0"/>
              </a:rPr>
              <a:t> = *a;</a:t>
            </a:r>
          </a:p>
          <a:p>
            <a:r>
              <a:rPr lang="de-DE" sz="2000">
                <a:latin typeface="Courier New" panose="02070309020205020404" pitchFamily="49" charset="0"/>
                <a:cs typeface="Courier New" panose="02070309020205020404" pitchFamily="49" charset="0"/>
              </a:rPr>
              <a:t>    *a = *b;</a:t>
            </a:r>
          </a:p>
          <a:p>
            <a:r>
              <a:rPr lang="de-DE" sz="2000">
                <a:latin typeface="Courier New" panose="02070309020205020404" pitchFamily="49" charset="0"/>
                <a:cs typeface="Courier New" panose="02070309020205020404" pitchFamily="49" charset="0"/>
              </a:rPr>
              <a:t>    *b = </a:t>
            </a:r>
            <a:r>
              <a:rPr lang="de-DE" sz="2000" err="1">
                <a:latin typeface="Courier New" panose="02070309020205020404" pitchFamily="49" charset="0"/>
                <a:cs typeface="Courier New" panose="02070309020205020404" pitchFamily="49" charset="0"/>
              </a:rPr>
              <a:t>tmp</a:t>
            </a:r>
            <a:r>
              <a:rPr lang="de-DE" sz="2000">
                <a:latin typeface="Courier New" panose="02070309020205020404" pitchFamily="49" charset="0"/>
                <a:cs typeface="Courier New" panose="02070309020205020404" pitchFamily="49" charset="0"/>
              </a:rPr>
              <a:t>;</a:t>
            </a:r>
          </a:p>
          <a:p>
            <a:r>
              <a:rPr lang="de-DE" sz="2000">
                <a:latin typeface="Courier New" panose="02070309020205020404" pitchFamily="49" charset="0"/>
                <a:cs typeface="Courier New" panose="02070309020205020404" pitchFamily="49" charset="0"/>
              </a:rPr>
              <a:t>}</a:t>
            </a:r>
          </a:p>
          <a:p>
            <a:endParaRPr lang="de-DE" sz="2000">
              <a:latin typeface="Courier New" panose="02070309020205020404" pitchFamily="49" charset="0"/>
              <a:cs typeface="Courier New" panose="02070309020205020404" pitchFamily="49" charset="0"/>
            </a:endParaRPr>
          </a:p>
          <a:p>
            <a:r>
              <a:rPr lang="de-DE" sz="2000" err="1">
                <a:latin typeface="Courier New" panose="02070309020205020404" pitchFamily="49" charset="0"/>
                <a:cs typeface="Courier New" panose="02070309020205020404" pitchFamily="49" charset="0"/>
              </a:rPr>
              <a:t>void</a:t>
            </a:r>
            <a:r>
              <a:rPr lang="de-DE" sz="2000">
                <a:latin typeface="Courier New" panose="02070309020205020404" pitchFamily="49" charset="0"/>
                <a:cs typeface="Courier New" panose="02070309020205020404" pitchFamily="49" charset="0"/>
              </a:rPr>
              <a:t> </a:t>
            </a:r>
            <a:r>
              <a:rPr lang="de-DE" sz="2000" err="1" smtClean="0">
                <a:latin typeface="Courier New" panose="02070309020205020404" pitchFamily="49" charset="0"/>
                <a:cs typeface="Courier New" panose="02070309020205020404" pitchFamily="49" charset="0"/>
              </a:rPr>
              <a:t>process</a:t>
            </a:r>
            <a:r>
              <a:rPr lang="de-DE" sz="2000" smtClean="0">
                <a:latin typeface="Courier New" panose="02070309020205020404" pitchFamily="49" charset="0"/>
                <a:cs typeface="Courier New" panose="02070309020205020404" pitchFamily="49" charset="0"/>
              </a:rPr>
              <a:t>(</a:t>
            </a:r>
            <a:r>
              <a:rPr lang="de-DE" sz="2000" err="1" smtClean="0">
                <a:latin typeface="Courier New" panose="02070309020205020404" pitchFamily="49" charset="0"/>
                <a:cs typeface="Courier New" panose="02070309020205020404" pitchFamily="49" charset="0"/>
              </a:rPr>
              <a:t>int</a:t>
            </a:r>
            <a:r>
              <a:rPr lang="de-DE" sz="2000" smtClean="0">
                <a:latin typeface="Courier New" panose="02070309020205020404" pitchFamily="49" charset="0"/>
                <a:cs typeface="Courier New" panose="02070309020205020404" pitchFamily="49" charset="0"/>
              </a:rPr>
              <a:t> </a:t>
            </a:r>
            <a:r>
              <a:rPr lang="de-DE" sz="2000">
                <a:latin typeface="Courier New" panose="02070309020205020404" pitchFamily="49" charset="0"/>
                <a:cs typeface="Courier New" panose="02070309020205020404" pitchFamily="49" charset="0"/>
              </a:rPr>
              <a:t>*</a:t>
            </a:r>
            <a:r>
              <a:rPr lang="de-DE" sz="2000" err="1">
                <a:latin typeface="Courier New" panose="02070309020205020404" pitchFamily="49" charset="0"/>
                <a:cs typeface="Courier New" panose="02070309020205020404" pitchFamily="49" charset="0"/>
              </a:rPr>
              <a:t>begin</a:t>
            </a:r>
            <a:r>
              <a:rPr lang="de-DE" sz="2000">
                <a:latin typeface="Courier New" panose="02070309020205020404" pitchFamily="49" charset="0"/>
                <a:cs typeface="Courier New" panose="02070309020205020404" pitchFamily="49" charset="0"/>
              </a:rPr>
              <a:t>, </a:t>
            </a:r>
            <a:r>
              <a:rPr lang="de-DE" sz="2000" err="1">
                <a:latin typeface="Courier New" panose="02070309020205020404" pitchFamily="49" charset="0"/>
                <a:cs typeface="Courier New" panose="02070309020205020404" pitchFamily="49" charset="0"/>
              </a:rPr>
              <a:t>int</a:t>
            </a:r>
            <a:r>
              <a:rPr lang="de-DE" sz="2000">
                <a:latin typeface="Courier New" panose="02070309020205020404" pitchFamily="49" charset="0"/>
                <a:cs typeface="Courier New" panose="02070309020205020404" pitchFamily="49" charset="0"/>
              </a:rPr>
              <a:t> *end)</a:t>
            </a:r>
          </a:p>
          <a:p>
            <a:r>
              <a:rPr lang="de-DE" sz="2000">
                <a:latin typeface="Courier New" panose="02070309020205020404" pitchFamily="49" charset="0"/>
                <a:cs typeface="Courier New" panose="02070309020205020404" pitchFamily="49" charset="0"/>
              </a:rPr>
              <a:t>{</a:t>
            </a:r>
          </a:p>
          <a:p>
            <a:r>
              <a:rPr lang="de-DE" sz="2000">
                <a:latin typeface="Courier New" panose="02070309020205020404" pitchFamily="49" charset="0"/>
                <a:cs typeface="Courier New" panose="02070309020205020404" pitchFamily="49" charset="0"/>
              </a:rPr>
              <a:t>    </a:t>
            </a:r>
            <a:r>
              <a:rPr lang="de-DE" sz="2000" err="1">
                <a:latin typeface="Courier New" panose="02070309020205020404" pitchFamily="49" charset="0"/>
                <a:cs typeface="Courier New" panose="02070309020205020404" pitchFamily="49" charset="0"/>
              </a:rPr>
              <a:t>int</a:t>
            </a:r>
            <a:r>
              <a:rPr lang="de-DE" sz="2000">
                <a:latin typeface="Courier New" panose="02070309020205020404" pitchFamily="49" charset="0"/>
                <a:cs typeface="Courier New" panose="02070309020205020404" pitchFamily="49" charset="0"/>
              </a:rPr>
              <a:t> *</a:t>
            </a:r>
            <a:r>
              <a:rPr lang="de-DE" sz="2000" err="1">
                <a:latin typeface="Courier New" panose="02070309020205020404" pitchFamily="49" charset="0"/>
                <a:cs typeface="Courier New" panose="02070309020205020404" pitchFamily="49" charset="0"/>
              </a:rPr>
              <a:t>ptr</a:t>
            </a:r>
            <a:r>
              <a:rPr lang="de-DE" sz="2000">
                <a:latin typeface="Courier New" panose="02070309020205020404" pitchFamily="49" charset="0"/>
                <a:cs typeface="Courier New" panose="02070309020205020404" pitchFamily="49" charset="0"/>
              </a:rPr>
              <a:t>;</a:t>
            </a:r>
          </a:p>
          <a:p>
            <a:r>
              <a:rPr lang="de-DE" sz="2000">
                <a:latin typeface="Courier New" panose="02070309020205020404" pitchFamily="49" charset="0"/>
                <a:cs typeface="Courier New" panose="02070309020205020404" pitchFamily="49" charset="0"/>
              </a:rPr>
              <a:t>    </a:t>
            </a:r>
            <a:r>
              <a:rPr lang="de-DE" sz="2000" err="1">
                <a:latin typeface="Courier New" panose="02070309020205020404" pitchFamily="49" charset="0"/>
                <a:cs typeface="Courier New" panose="02070309020205020404" pitchFamily="49" charset="0"/>
              </a:rPr>
              <a:t>int</a:t>
            </a:r>
            <a:r>
              <a:rPr lang="de-DE" sz="2000">
                <a:latin typeface="Courier New" panose="02070309020205020404" pitchFamily="49" charset="0"/>
                <a:cs typeface="Courier New" panose="02070309020205020404" pitchFamily="49" charset="0"/>
              </a:rPr>
              <a:t> *</a:t>
            </a:r>
            <a:r>
              <a:rPr lang="de-DE" sz="2000" err="1">
                <a:latin typeface="Courier New" panose="02070309020205020404" pitchFamily="49" charset="0"/>
                <a:cs typeface="Courier New" panose="02070309020205020404" pitchFamily="49" charset="0"/>
              </a:rPr>
              <a:t>split</a:t>
            </a:r>
            <a:r>
              <a:rPr lang="de-DE" sz="2000">
                <a:latin typeface="Courier New" panose="02070309020205020404" pitchFamily="49" charset="0"/>
                <a:cs typeface="Courier New" panose="02070309020205020404" pitchFamily="49" charset="0"/>
              </a:rPr>
              <a:t>;</a:t>
            </a:r>
          </a:p>
          <a:p>
            <a:r>
              <a:rPr lang="de-DE" sz="2000">
                <a:latin typeface="Courier New" panose="02070309020205020404" pitchFamily="49" charset="0"/>
                <a:cs typeface="Courier New" panose="02070309020205020404" pitchFamily="49" charset="0"/>
              </a:rPr>
              <a:t>    </a:t>
            </a:r>
            <a:r>
              <a:rPr lang="de-DE" sz="2000" err="1">
                <a:latin typeface="Courier New" panose="02070309020205020404" pitchFamily="49" charset="0"/>
                <a:cs typeface="Courier New" panose="02070309020205020404" pitchFamily="49" charset="0"/>
              </a:rPr>
              <a:t>if</a:t>
            </a:r>
            <a:r>
              <a:rPr lang="de-DE" sz="2000">
                <a:latin typeface="Courier New" panose="02070309020205020404" pitchFamily="49" charset="0"/>
                <a:cs typeface="Courier New" panose="02070309020205020404" pitchFamily="49" charset="0"/>
              </a:rPr>
              <a:t> (end - </a:t>
            </a:r>
            <a:r>
              <a:rPr lang="de-DE" sz="2000" err="1">
                <a:latin typeface="Courier New" panose="02070309020205020404" pitchFamily="49" charset="0"/>
                <a:cs typeface="Courier New" panose="02070309020205020404" pitchFamily="49" charset="0"/>
              </a:rPr>
              <a:t>begin</a:t>
            </a:r>
            <a:r>
              <a:rPr lang="de-DE" sz="2000">
                <a:latin typeface="Courier New" panose="02070309020205020404" pitchFamily="49" charset="0"/>
                <a:cs typeface="Courier New" panose="02070309020205020404" pitchFamily="49" charset="0"/>
              </a:rPr>
              <a:t> &lt;= 1)</a:t>
            </a:r>
          </a:p>
          <a:p>
            <a:r>
              <a:rPr lang="de-DE" sz="2000">
                <a:latin typeface="Courier New" panose="02070309020205020404" pitchFamily="49" charset="0"/>
                <a:cs typeface="Courier New" panose="02070309020205020404" pitchFamily="49" charset="0"/>
              </a:rPr>
              <a:t>        </a:t>
            </a:r>
            <a:r>
              <a:rPr lang="de-DE" sz="2000" err="1">
                <a:latin typeface="Courier New" panose="02070309020205020404" pitchFamily="49" charset="0"/>
                <a:cs typeface="Courier New" panose="02070309020205020404" pitchFamily="49" charset="0"/>
              </a:rPr>
              <a:t>return</a:t>
            </a:r>
            <a:r>
              <a:rPr lang="de-DE" sz="2000">
                <a:latin typeface="Courier New" panose="02070309020205020404" pitchFamily="49" charset="0"/>
                <a:cs typeface="Courier New" panose="02070309020205020404" pitchFamily="49" charset="0"/>
              </a:rPr>
              <a:t>;</a:t>
            </a:r>
          </a:p>
          <a:p>
            <a:r>
              <a:rPr lang="de-DE" sz="2000">
                <a:latin typeface="Courier New" panose="02070309020205020404" pitchFamily="49" charset="0"/>
                <a:cs typeface="Courier New" panose="02070309020205020404" pitchFamily="49" charset="0"/>
              </a:rPr>
              <a:t>    </a:t>
            </a:r>
            <a:r>
              <a:rPr lang="de-DE" sz="2000" err="1">
                <a:latin typeface="Courier New" panose="02070309020205020404" pitchFamily="49" charset="0"/>
                <a:cs typeface="Courier New" panose="02070309020205020404" pitchFamily="49" charset="0"/>
              </a:rPr>
              <a:t>ptr</a:t>
            </a:r>
            <a:r>
              <a:rPr lang="de-DE" sz="2000">
                <a:latin typeface="Courier New" panose="02070309020205020404" pitchFamily="49" charset="0"/>
                <a:cs typeface="Courier New" panose="02070309020205020404" pitchFamily="49" charset="0"/>
              </a:rPr>
              <a:t> = </a:t>
            </a:r>
            <a:r>
              <a:rPr lang="de-DE" sz="2000" err="1">
                <a:latin typeface="Courier New" panose="02070309020205020404" pitchFamily="49" charset="0"/>
                <a:cs typeface="Courier New" panose="02070309020205020404" pitchFamily="49" charset="0"/>
              </a:rPr>
              <a:t>begin</a:t>
            </a:r>
            <a:r>
              <a:rPr lang="de-DE" sz="2000">
                <a:latin typeface="Courier New" panose="02070309020205020404" pitchFamily="49" charset="0"/>
                <a:cs typeface="Courier New" panose="02070309020205020404" pitchFamily="49" charset="0"/>
              </a:rPr>
              <a:t>;</a:t>
            </a:r>
          </a:p>
          <a:p>
            <a:r>
              <a:rPr lang="de-DE" sz="2000">
                <a:latin typeface="Courier New" panose="02070309020205020404" pitchFamily="49" charset="0"/>
                <a:cs typeface="Courier New" panose="02070309020205020404" pitchFamily="49" charset="0"/>
              </a:rPr>
              <a:t>    </a:t>
            </a:r>
            <a:r>
              <a:rPr lang="de-DE" sz="2000" err="1">
                <a:latin typeface="Courier New" panose="02070309020205020404" pitchFamily="49" charset="0"/>
                <a:cs typeface="Courier New" panose="02070309020205020404" pitchFamily="49" charset="0"/>
              </a:rPr>
              <a:t>split</a:t>
            </a:r>
            <a:r>
              <a:rPr lang="de-DE" sz="2000">
                <a:latin typeface="Courier New" panose="02070309020205020404" pitchFamily="49" charset="0"/>
                <a:cs typeface="Courier New" panose="02070309020205020404" pitchFamily="49" charset="0"/>
              </a:rPr>
              <a:t> = </a:t>
            </a:r>
            <a:r>
              <a:rPr lang="de-DE" sz="2000" err="1">
                <a:latin typeface="Courier New" panose="02070309020205020404" pitchFamily="49" charset="0"/>
                <a:cs typeface="Courier New" panose="02070309020205020404" pitchFamily="49" charset="0"/>
              </a:rPr>
              <a:t>begin</a:t>
            </a:r>
            <a:r>
              <a:rPr lang="de-DE" sz="2000">
                <a:latin typeface="Courier New" panose="02070309020205020404" pitchFamily="49" charset="0"/>
                <a:cs typeface="Courier New" panose="02070309020205020404" pitchFamily="49" charset="0"/>
              </a:rPr>
              <a:t> + 1;</a:t>
            </a:r>
          </a:p>
          <a:p>
            <a:r>
              <a:rPr lang="de-DE" sz="2000">
                <a:latin typeface="Courier New" panose="02070309020205020404" pitchFamily="49" charset="0"/>
                <a:cs typeface="Courier New" panose="02070309020205020404" pitchFamily="49" charset="0"/>
              </a:rPr>
              <a:t>    </a:t>
            </a:r>
            <a:r>
              <a:rPr lang="de-DE" sz="2000" err="1">
                <a:latin typeface="Courier New" panose="02070309020205020404" pitchFamily="49" charset="0"/>
                <a:cs typeface="Courier New" panose="02070309020205020404" pitchFamily="49" charset="0"/>
              </a:rPr>
              <a:t>while</a:t>
            </a:r>
            <a:r>
              <a:rPr lang="de-DE" sz="2000">
                <a:latin typeface="Courier New" panose="02070309020205020404" pitchFamily="49" charset="0"/>
                <a:cs typeface="Courier New" panose="02070309020205020404" pitchFamily="49" charset="0"/>
              </a:rPr>
              <a:t> (++</a:t>
            </a:r>
            <a:r>
              <a:rPr lang="de-DE" sz="2000" err="1">
                <a:latin typeface="Courier New" panose="02070309020205020404" pitchFamily="49" charset="0"/>
                <a:cs typeface="Courier New" panose="02070309020205020404" pitchFamily="49" charset="0"/>
              </a:rPr>
              <a:t>ptr</a:t>
            </a:r>
            <a:r>
              <a:rPr lang="de-DE" sz="2000">
                <a:latin typeface="Courier New" panose="02070309020205020404" pitchFamily="49" charset="0"/>
                <a:cs typeface="Courier New" panose="02070309020205020404" pitchFamily="49" charset="0"/>
              </a:rPr>
              <a:t> &lt;= end) {</a:t>
            </a:r>
          </a:p>
          <a:p>
            <a:r>
              <a:rPr lang="de-DE" sz="2000">
                <a:latin typeface="Courier New" panose="02070309020205020404" pitchFamily="49" charset="0"/>
                <a:cs typeface="Courier New" panose="02070309020205020404" pitchFamily="49" charset="0"/>
              </a:rPr>
              <a:t>        </a:t>
            </a:r>
            <a:r>
              <a:rPr lang="de-DE" sz="2000" err="1">
                <a:latin typeface="Courier New" panose="02070309020205020404" pitchFamily="49" charset="0"/>
                <a:cs typeface="Courier New" panose="02070309020205020404" pitchFamily="49" charset="0"/>
              </a:rPr>
              <a:t>if</a:t>
            </a:r>
            <a:r>
              <a:rPr lang="de-DE" sz="2000">
                <a:latin typeface="Courier New" panose="02070309020205020404" pitchFamily="49" charset="0"/>
                <a:cs typeface="Courier New" panose="02070309020205020404" pitchFamily="49" charset="0"/>
              </a:rPr>
              <a:t> (*</a:t>
            </a:r>
            <a:r>
              <a:rPr lang="de-DE" sz="2000" err="1">
                <a:latin typeface="Courier New" panose="02070309020205020404" pitchFamily="49" charset="0"/>
                <a:cs typeface="Courier New" panose="02070309020205020404" pitchFamily="49" charset="0"/>
              </a:rPr>
              <a:t>ptr</a:t>
            </a:r>
            <a:r>
              <a:rPr lang="de-DE" sz="2000">
                <a:latin typeface="Courier New" panose="02070309020205020404" pitchFamily="49" charset="0"/>
                <a:cs typeface="Courier New" panose="02070309020205020404" pitchFamily="49" charset="0"/>
              </a:rPr>
              <a:t> &lt; *</a:t>
            </a:r>
            <a:r>
              <a:rPr lang="de-DE" sz="2000" err="1">
                <a:latin typeface="Courier New" panose="02070309020205020404" pitchFamily="49" charset="0"/>
                <a:cs typeface="Courier New" panose="02070309020205020404" pitchFamily="49" charset="0"/>
              </a:rPr>
              <a:t>begin</a:t>
            </a:r>
            <a:r>
              <a:rPr lang="de-DE" sz="2000">
                <a:latin typeface="Courier New" panose="02070309020205020404" pitchFamily="49" charset="0"/>
                <a:cs typeface="Courier New" panose="02070309020205020404" pitchFamily="49" charset="0"/>
              </a:rPr>
              <a:t>) {</a:t>
            </a:r>
          </a:p>
          <a:p>
            <a:r>
              <a:rPr lang="de-DE" sz="2000">
                <a:latin typeface="Courier New" panose="02070309020205020404" pitchFamily="49" charset="0"/>
                <a:cs typeface="Courier New" panose="02070309020205020404" pitchFamily="49" charset="0"/>
              </a:rPr>
              <a:t>            </a:t>
            </a:r>
            <a:r>
              <a:rPr lang="de-DE" sz="2000" err="1">
                <a:latin typeface="Courier New" panose="02070309020205020404" pitchFamily="49" charset="0"/>
                <a:cs typeface="Courier New" panose="02070309020205020404" pitchFamily="49" charset="0"/>
              </a:rPr>
              <a:t>swap</a:t>
            </a:r>
            <a:r>
              <a:rPr lang="de-DE" sz="2000">
                <a:latin typeface="Courier New" panose="02070309020205020404" pitchFamily="49" charset="0"/>
                <a:cs typeface="Courier New" panose="02070309020205020404" pitchFamily="49" charset="0"/>
              </a:rPr>
              <a:t>(</a:t>
            </a:r>
            <a:r>
              <a:rPr lang="de-DE" sz="2000" err="1">
                <a:latin typeface="Courier New" panose="02070309020205020404" pitchFamily="49" charset="0"/>
                <a:cs typeface="Courier New" panose="02070309020205020404" pitchFamily="49" charset="0"/>
              </a:rPr>
              <a:t>ptr</a:t>
            </a:r>
            <a:r>
              <a:rPr lang="de-DE" sz="2000">
                <a:latin typeface="Courier New" panose="02070309020205020404" pitchFamily="49" charset="0"/>
                <a:cs typeface="Courier New" panose="02070309020205020404" pitchFamily="49" charset="0"/>
              </a:rPr>
              <a:t>, </a:t>
            </a:r>
            <a:r>
              <a:rPr lang="de-DE" sz="2000" err="1">
                <a:latin typeface="Courier New" panose="02070309020205020404" pitchFamily="49" charset="0"/>
                <a:cs typeface="Courier New" panose="02070309020205020404" pitchFamily="49" charset="0"/>
              </a:rPr>
              <a:t>split</a:t>
            </a:r>
            <a:r>
              <a:rPr lang="de-DE" sz="2000">
                <a:latin typeface="Courier New" panose="02070309020205020404" pitchFamily="49" charset="0"/>
                <a:cs typeface="Courier New" panose="02070309020205020404" pitchFamily="49" charset="0"/>
              </a:rPr>
              <a:t>);</a:t>
            </a:r>
          </a:p>
          <a:p>
            <a:r>
              <a:rPr lang="de-DE" sz="2000">
                <a:latin typeface="Courier New" panose="02070309020205020404" pitchFamily="49" charset="0"/>
                <a:cs typeface="Courier New" panose="02070309020205020404" pitchFamily="49" charset="0"/>
              </a:rPr>
              <a:t>            ++</a:t>
            </a:r>
            <a:r>
              <a:rPr lang="de-DE" sz="2000" err="1">
                <a:latin typeface="Courier New" panose="02070309020205020404" pitchFamily="49" charset="0"/>
                <a:cs typeface="Courier New" panose="02070309020205020404" pitchFamily="49" charset="0"/>
              </a:rPr>
              <a:t>split</a:t>
            </a:r>
            <a:r>
              <a:rPr lang="de-DE" sz="2000">
                <a:latin typeface="Courier New" panose="02070309020205020404" pitchFamily="49" charset="0"/>
                <a:cs typeface="Courier New" panose="02070309020205020404" pitchFamily="49" charset="0"/>
              </a:rPr>
              <a:t>;</a:t>
            </a:r>
          </a:p>
          <a:p>
            <a:r>
              <a:rPr lang="de-DE" sz="2000">
                <a:latin typeface="Courier New" panose="02070309020205020404" pitchFamily="49" charset="0"/>
                <a:cs typeface="Courier New" panose="02070309020205020404" pitchFamily="49" charset="0"/>
              </a:rPr>
              <a:t>        }</a:t>
            </a:r>
          </a:p>
          <a:p>
            <a:r>
              <a:rPr lang="de-DE" sz="2000">
                <a:latin typeface="Courier New" panose="02070309020205020404" pitchFamily="49" charset="0"/>
                <a:cs typeface="Courier New" panose="02070309020205020404" pitchFamily="49" charset="0"/>
              </a:rPr>
              <a:t>    }</a:t>
            </a:r>
          </a:p>
          <a:p>
            <a:r>
              <a:rPr lang="de-DE" sz="2000">
                <a:latin typeface="Courier New" panose="02070309020205020404" pitchFamily="49" charset="0"/>
                <a:cs typeface="Courier New" panose="02070309020205020404" pitchFamily="49" charset="0"/>
              </a:rPr>
              <a:t>    </a:t>
            </a:r>
            <a:r>
              <a:rPr lang="de-DE" sz="2000" err="1">
                <a:latin typeface="Courier New" panose="02070309020205020404" pitchFamily="49" charset="0"/>
                <a:cs typeface="Courier New" panose="02070309020205020404" pitchFamily="49" charset="0"/>
              </a:rPr>
              <a:t>swap</a:t>
            </a:r>
            <a:r>
              <a:rPr lang="de-DE" sz="2000">
                <a:latin typeface="Courier New" panose="02070309020205020404" pitchFamily="49" charset="0"/>
                <a:cs typeface="Courier New" panose="02070309020205020404" pitchFamily="49" charset="0"/>
              </a:rPr>
              <a:t>(</a:t>
            </a:r>
            <a:r>
              <a:rPr lang="de-DE" sz="2000" err="1">
                <a:latin typeface="Courier New" panose="02070309020205020404" pitchFamily="49" charset="0"/>
                <a:cs typeface="Courier New" panose="02070309020205020404" pitchFamily="49" charset="0"/>
              </a:rPr>
              <a:t>begin</a:t>
            </a:r>
            <a:r>
              <a:rPr lang="de-DE" sz="2000">
                <a:latin typeface="Courier New" panose="02070309020205020404" pitchFamily="49" charset="0"/>
                <a:cs typeface="Courier New" panose="02070309020205020404" pitchFamily="49" charset="0"/>
              </a:rPr>
              <a:t>, </a:t>
            </a:r>
            <a:r>
              <a:rPr lang="de-DE" sz="2000" err="1">
                <a:latin typeface="Courier New" panose="02070309020205020404" pitchFamily="49" charset="0"/>
                <a:cs typeface="Courier New" panose="02070309020205020404" pitchFamily="49" charset="0"/>
              </a:rPr>
              <a:t>split</a:t>
            </a:r>
            <a:r>
              <a:rPr lang="de-DE" sz="2000">
                <a:latin typeface="Courier New" panose="02070309020205020404" pitchFamily="49" charset="0"/>
                <a:cs typeface="Courier New" panose="02070309020205020404" pitchFamily="49" charset="0"/>
              </a:rPr>
              <a:t> - 1);</a:t>
            </a:r>
          </a:p>
          <a:p>
            <a:r>
              <a:rPr lang="de-DE" sz="2000">
                <a:latin typeface="Courier New" panose="02070309020205020404" pitchFamily="49" charset="0"/>
                <a:cs typeface="Courier New" panose="02070309020205020404" pitchFamily="49" charset="0"/>
              </a:rPr>
              <a:t>    </a:t>
            </a:r>
            <a:r>
              <a:rPr lang="de-DE" sz="2000" err="1" smtClean="0">
                <a:latin typeface="Courier New" panose="02070309020205020404" pitchFamily="49" charset="0"/>
                <a:cs typeface="Courier New" panose="02070309020205020404" pitchFamily="49" charset="0"/>
              </a:rPr>
              <a:t>process</a:t>
            </a:r>
            <a:r>
              <a:rPr lang="de-DE" sz="2000" smtClean="0">
                <a:latin typeface="Courier New" panose="02070309020205020404" pitchFamily="49" charset="0"/>
                <a:cs typeface="Courier New" panose="02070309020205020404" pitchFamily="49" charset="0"/>
              </a:rPr>
              <a:t>(</a:t>
            </a:r>
            <a:r>
              <a:rPr lang="de-DE" sz="2000" err="1" smtClean="0">
                <a:latin typeface="Courier New" panose="02070309020205020404" pitchFamily="49" charset="0"/>
                <a:cs typeface="Courier New" panose="02070309020205020404" pitchFamily="49" charset="0"/>
              </a:rPr>
              <a:t>begin</a:t>
            </a:r>
            <a:r>
              <a:rPr lang="de-DE" sz="2000">
                <a:latin typeface="Courier New" panose="02070309020205020404" pitchFamily="49" charset="0"/>
                <a:cs typeface="Courier New" panose="02070309020205020404" pitchFamily="49" charset="0"/>
              </a:rPr>
              <a:t>, </a:t>
            </a:r>
            <a:r>
              <a:rPr lang="de-DE" sz="2000" err="1">
                <a:latin typeface="Courier New" panose="02070309020205020404" pitchFamily="49" charset="0"/>
                <a:cs typeface="Courier New" panose="02070309020205020404" pitchFamily="49" charset="0"/>
              </a:rPr>
              <a:t>split</a:t>
            </a:r>
            <a:r>
              <a:rPr lang="de-DE" sz="2000">
                <a:latin typeface="Courier New" panose="02070309020205020404" pitchFamily="49" charset="0"/>
                <a:cs typeface="Courier New" panose="02070309020205020404" pitchFamily="49" charset="0"/>
              </a:rPr>
              <a:t> - 1);</a:t>
            </a:r>
          </a:p>
          <a:p>
            <a:r>
              <a:rPr lang="de-DE" sz="2000">
                <a:latin typeface="Courier New" panose="02070309020205020404" pitchFamily="49" charset="0"/>
                <a:cs typeface="Courier New" panose="02070309020205020404" pitchFamily="49" charset="0"/>
              </a:rPr>
              <a:t>    </a:t>
            </a:r>
            <a:r>
              <a:rPr lang="de-DE" sz="2000" err="1" smtClean="0">
                <a:latin typeface="Courier New" panose="02070309020205020404" pitchFamily="49" charset="0"/>
                <a:cs typeface="Courier New" panose="02070309020205020404" pitchFamily="49" charset="0"/>
              </a:rPr>
              <a:t>process</a:t>
            </a:r>
            <a:r>
              <a:rPr lang="de-DE" sz="2000" smtClean="0">
                <a:latin typeface="Courier New" panose="02070309020205020404" pitchFamily="49" charset="0"/>
                <a:cs typeface="Courier New" panose="02070309020205020404" pitchFamily="49" charset="0"/>
              </a:rPr>
              <a:t>(</a:t>
            </a:r>
            <a:r>
              <a:rPr lang="de-DE" sz="2000" err="1" smtClean="0">
                <a:latin typeface="Courier New" panose="02070309020205020404" pitchFamily="49" charset="0"/>
                <a:cs typeface="Courier New" panose="02070309020205020404" pitchFamily="49" charset="0"/>
              </a:rPr>
              <a:t>split</a:t>
            </a:r>
            <a:r>
              <a:rPr lang="de-DE" sz="2000">
                <a:latin typeface="Courier New" panose="02070309020205020404" pitchFamily="49" charset="0"/>
                <a:cs typeface="Courier New" panose="02070309020205020404" pitchFamily="49" charset="0"/>
              </a:rPr>
              <a:t>, end);</a:t>
            </a:r>
          </a:p>
          <a:p>
            <a:r>
              <a:rPr lang="de-DE" sz="2000">
                <a:latin typeface="Courier New" panose="02070309020205020404" pitchFamily="49" charset="0"/>
                <a:cs typeface="Courier New" panose="02070309020205020404" pitchFamily="49" charset="0"/>
              </a:rPr>
              <a:t>}</a:t>
            </a:r>
            <a:endParaRPr lang="de-DE" sz="2000" smtClean="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98698387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llipse 5"/>
          <p:cNvSpPr/>
          <p:nvPr/>
        </p:nvSpPr>
        <p:spPr>
          <a:xfrm>
            <a:off x="6940062" y="3962400"/>
            <a:ext cx="3305908" cy="527539"/>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Ellipse 6"/>
          <p:cNvSpPr/>
          <p:nvPr/>
        </p:nvSpPr>
        <p:spPr>
          <a:xfrm>
            <a:off x="5046785" y="3962399"/>
            <a:ext cx="1383324" cy="527539"/>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Ellipse 1"/>
          <p:cNvSpPr/>
          <p:nvPr/>
        </p:nvSpPr>
        <p:spPr>
          <a:xfrm>
            <a:off x="1230924" y="3974123"/>
            <a:ext cx="3305908" cy="527539"/>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feld 2"/>
          <p:cNvSpPr txBox="1"/>
          <p:nvPr/>
        </p:nvSpPr>
        <p:spPr>
          <a:xfrm>
            <a:off x="8175964" y="4501662"/>
            <a:ext cx="902677" cy="369332"/>
          </a:xfrm>
          <a:prstGeom prst="rect">
            <a:avLst/>
          </a:prstGeom>
          <a:noFill/>
        </p:spPr>
        <p:txBody>
          <a:bodyPr wrap="square" rtlCol="0">
            <a:spAutoFit/>
          </a:bodyPr>
          <a:lstStyle/>
          <a:p>
            <a:r>
              <a:rPr lang="de-DE" smtClean="0">
                <a:solidFill>
                  <a:srgbClr val="00B050"/>
                </a:solidFill>
              </a:rPr>
              <a:t>sorted</a:t>
            </a:r>
            <a:endParaRPr lang="en-US">
              <a:solidFill>
                <a:srgbClr val="00B050"/>
              </a:solidFill>
            </a:endParaRPr>
          </a:p>
        </p:txBody>
      </p:sp>
      <p:sp>
        <p:nvSpPr>
          <p:cNvPr id="8" name="Textfeld 7"/>
          <p:cNvSpPr txBox="1"/>
          <p:nvPr/>
        </p:nvSpPr>
        <p:spPr>
          <a:xfrm>
            <a:off x="5352808" y="4484956"/>
            <a:ext cx="902677" cy="369332"/>
          </a:xfrm>
          <a:prstGeom prst="rect">
            <a:avLst/>
          </a:prstGeom>
          <a:noFill/>
        </p:spPr>
        <p:txBody>
          <a:bodyPr wrap="square" rtlCol="0">
            <a:spAutoFit/>
          </a:bodyPr>
          <a:lstStyle/>
          <a:p>
            <a:r>
              <a:rPr lang="de-DE" smtClean="0">
                <a:solidFill>
                  <a:srgbClr val="00B050"/>
                </a:solidFill>
              </a:rPr>
              <a:t>sorted</a:t>
            </a:r>
            <a:endParaRPr lang="en-US">
              <a:solidFill>
                <a:srgbClr val="00B050"/>
              </a:solidFill>
            </a:endParaRPr>
          </a:p>
        </p:txBody>
      </p:sp>
      <p:sp>
        <p:nvSpPr>
          <p:cNvPr id="9" name="Textfeld 8"/>
          <p:cNvSpPr txBox="1"/>
          <p:nvPr/>
        </p:nvSpPr>
        <p:spPr>
          <a:xfrm>
            <a:off x="2616964" y="4484956"/>
            <a:ext cx="902677" cy="369332"/>
          </a:xfrm>
          <a:prstGeom prst="rect">
            <a:avLst/>
          </a:prstGeom>
          <a:noFill/>
        </p:spPr>
        <p:txBody>
          <a:bodyPr wrap="square" rtlCol="0">
            <a:spAutoFit/>
          </a:bodyPr>
          <a:lstStyle/>
          <a:p>
            <a:r>
              <a:rPr lang="de-DE" smtClean="0">
                <a:solidFill>
                  <a:srgbClr val="00B050"/>
                </a:solidFill>
              </a:rPr>
              <a:t>sorted</a:t>
            </a:r>
            <a:endParaRPr lang="en-US">
              <a:solidFill>
                <a:srgbClr val="00B050"/>
              </a:solidFill>
            </a:endParaRPr>
          </a:p>
        </p:txBody>
      </p:sp>
      <p:sp>
        <p:nvSpPr>
          <p:cNvPr id="11" name="Textfeld 10"/>
          <p:cNvSpPr txBox="1"/>
          <p:nvPr/>
        </p:nvSpPr>
        <p:spPr>
          <a:xfrm>
            <a:off x="6461465" y="4254123"/>
            <a:ext cx="542678" cy="830997"/>
          </a:xfrm>
          <a:prstGeom prst="rect">
            <a:avLst/>
          </a:prstGeom>
          <a:noFill/>
        </p:spPr>
        <p:txBody>
          <a:bodyPr wrap="square" rtlCol="0">
            <a:spAutoFit/>
          </a:bodyPr>
          <a:lstStyle/>
          <a:p>
            <a:r>
              <a:rPr lang="de-DE" sz="4800" smtClean="0">
                <a:solidFill>
                  <a:srgbClr val="00B050"/>
                </a:solidFill>
              </a:rPr>
              <a:t>≤</a:t>
            </a:r>
            <a:endParaRPr lang="en-US" sz="4800">
              <a:solidFill>
                <a:srgbClr val="00B050"/>
              </a:solidFill>
            </a:endParaRPr>
          </a:p>
        </p:txBody>
      </p:sp>
      <p:sp>
        <p:nvSpPr>
          <p:cNvPr id="10" name="Textfeld 9"/>
          <p:cNvSpPr txBox="1"/>
          <p:nvPr/>
        </p:nvSpPr>
        <p:spPr>
          <a:xfrm>
            <a:off x="4396892" y="4262477"/>
            <a:ext cx="542678" cy="830997"/>
          </a:xfrm>
          <a:prstGeom prst="rect">
            <a:avLst/>
          </a:prstGeom>
          <a:noFill/>
        </p:spPr>
        <p:txBody>
          <a:bodyPr wrap="square" rtlCol="0">
            <a:spAutoFit/>
          </a:bodyPr>
          <a:lstStyle/>
          <a:p>
            <a:r>
              <a:rPr lang="de-DE" sz="4800" smtClean="0">
                <a:solidFill>
                  <a:srgbClr val="00B050"/>
                </a:solidFill>
              </a:rPr>
              <a:t>≤</a:t>
            </a:r>
            <a:endParaRPr lang="en-US" sz="4800">
              <a:solidFill>
                <a:srgbClr val="00B050"/>
              </a:solidFill>
            </a:endParaRPr>
          </a:p>
        </p:txBody>
      </p:sp>
      <p:sp>
        <p:nvSpPr>
          <p:cNvPr id="4" name="Abgerundetes Rechteck 3"/>
          <p:cNvSpPr/>
          <p:nvPr/>
        </p:nvSpPr>
        <p:spPr>
          <a:xfrm>
            <a:off x="1055077" y="3894552"/>
            <a:ext cx="9366739" cy="686679"/>
          </a:xfrm>
          <a:prstGeom prst="roundRect">
            <a:avLst/>
          </a:prstGeom>
          <a:solidFill>
            <a:srgbClr val="559B7A">
              <a:alpha val="52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feld 4"/>
          <p:cNvSpPr txBox="1"/>
          <p:nvPr/>
        </p:nvSpPr>
        <p:spPr>
          <a:xfrm>
            <a:off x="442913" y="2152103"/>
            <a:ext cx="11435438" cy="6740307"/>
          </a:xfrm>
          <a:prstGeom prst="rect">
            <a:avLst/>
          </a:prstGeom>
          <a:noFill/>
        </p:spPr>
        <p:txBody>
          <a:bodyPr wrap="square" rtlCol="0">
            <a:spAutoFit/>
          </a:bodyPr>
          <a:lstStyle/>
          <a:p>
            <a:r>
              <a:rPr lang="en-US" sz="2400">
                <a:latin typeface="Droid Sans Mono" panose="020B0609030804020204" pitchFamily="49" charset="0"/>
                <a:ea typeface="Droid Sans Mono" panose="020B0609030804020204" pitchFamily="49" charset="0"/>
                <a:cs typeface="Droid Sans Mono" panose="020B0609030804020204" pitchFamily="49" charset="0"/>
              </a:rPr>
              <a:t>process2 []           = </a:t>
            </a:r>
            <a:r>
              <a:rPr lang="en-US" sz="2400" smtClean="0">
                <a:latin typeface="Droid Sans Mono" panose="020B0609030804020204" pitchFamily="49" charset="0"/>
                <a:ea typeface="Droid Sans Mono" panose="020B0609030804020204" pitchFamily="49" charset="0"/>
                <a:cs typeface="Droid Sans Mono" panose="020B0609030804020204" pitchFamily="49" charset="0"/>
              </a:rPr>
              <a:t>[]</a:t>
            </a:r>
          </a:p>
          <a:p>
            <a:endParaRPr lang="en-US" sz="2400" smtClean="0">
              <a:latin typeface="Droid Sans Mono" panose="020B0609030804020204" pitchFamily="49" charset="0"/>
              <a:ea typeface="Droid Sans Mono" panose="020B0609030804020204" pitchFamily="49" charset="0"/>
              <a:cs typeface="Droid Sans Mono" panose="020B0609030804020204" pitchFamily="49" charset="0"/>
            </a:endParaRPr>
          </a:p>
          <a:p>
            <a:endParaRPr lang="en-US" sz="2400">
              <a:latin typeface="Droid Sans Mono" panose="020B0609030804020204" pitchFamily="49" charset="0"/>
              <a:ea typeface="Droid Sans Mono" panose="020B0609030804020204" pitchFamily="49" charset="0"/>
              <a:cs typeface="Droid Sans Mono" panose="020B0609030804020204" pitchFamily="49" charset="0"/>
            </a:endParaRPr>
          </a:p>
          <a:p>
            <a:r>
              <a:rPr lang="en-US" sz="2400">
                <a:latin typeface="Droid Sans Mono" panose="020B0609030804020204" pitchFamily="49" charset="0"/>
                <a:ea typeface="Droid Sans Mono" panose="020B0609030804020204" pitchFamily="49" charset="0"/>
                <a:cs typeface="Droid Sans Mono" panose="020B0609030804020204" pitchFamily="49" charset="0"/>
              </a:rPr>
              <a:t>process2 (first:rest) </a:t>
            </a:r>
            <a:r>
              <a:rPr lang="en-US" sz="2400" smtClean="0">
                <a:latin typeface="Droid Sans Mono" panose="020B0609030804020204" pitchFamily="49" charset="0"/>
                <a:ea typeface="Droid Sans Mono" panose="020B0609030804020204" pitchFamily="49" charset="0"/>
                <a:cs typeface="Droid Sans Mono" panose="020B0609030804020204" pitchFamily="49" charset="0"/>
              </a:rPr>
              <a:t>=</a:t>
            </a:r>
          </a:p>
          <a:p>
            <a:endParaRPr lang="en-US" sz="2400" smtClean="0">
              <a:latin typeface="Droid Sans Mono" panose="020B0609030804020204" pitchFamily="49" charset="0"/>
              <a:ea typeface="Droid Sans Mono" panose="020B0609030804020204" pitchFamily="49" charset="0"/>
              <a:cs typeface="Droid Sans Mono" panose="020B0609030804020204" pitchFamily="49" charset="0"/>
            </a:endParaRPr>
          </a:p>
          <a:p>
            <a:r>
              <a:rPr lang="en-US" sz="2400">
                <a:latin typeface="Droid Sans Mono" panose="020B0609030804020204" pitchFamily="49" charset="0"/>
                <a:ea typeface="Droid Sans Mono" panose="020B0609030804020204" pitchFamily="49" charset="0"/>
                <a:cs typeface="Droid Sans Mono" panose="020B0609030804020204" pitchFamily="49" charset="0"/>
              </a:rPr>
              <a:t>	</a:t>
            </a:r>
            <a:r>
              <a:rPr lang="en-US" sz="2400" smtClean="0">
                <a:latin typeface="Droid Sans Mono" panose="020B0609030804020204" pitchFamily="49" charset="0"/>
                <a:ea typeface="Droid Sans Mono" panose="020B0609030804020204" pitchFamily="49" charset="0"/>
                <a:cs typeface="Droid Sans Mono" panose="020B0609030804020204" pitchFamily="49" charset="0"/>
              </a:rPr>
              <a:t>process2 </a:t>
            </a:r>
            <a:r>
              <a:rPr lang="en-US" sz="2400">
                <a:latin typeface="Droid Sans Mono" panose="020B0609030804020204" pitchFamily="49" charset="0"/>
                <a:ea typeface="Droid Sans Mono" panose="020B0609030804020204" pitchFamily="49" charset="0"/>
                <a:cs typeface="Droid Sans Mono" panose="020B0609030804020204" pitchFamily="49" charset="0"/>
              </a:rPr>
              <a:t>smaller </a:t>
            </a:r>
            <a:r>
              <a:rPr lang="en-US" sz="2400" smtClean="0">
                <a:latin typeface="Droid Sans Mono" panose="020B0609030804020204" pitchFamily="49" charset="0"/>
                <a:ea typeface="Droid Sans Mono" panose="020B0609030804020204" pitchFamily="49" charset="0"/>
                <a:cs typeface="Droid Sans Mono" panose="020B0609030804020204" pitchFamily="49" charset="0"/>
              </a:rPr>
              <a:t>++ [</a:t>
            </a:r>
            <a:r>
              <a:rPr lang="en-US" sz="2400">
                <a:latin typeface="Droid Sans Mono" panose="020B0609030804020204" pitchFamily="49" charset="0"/>
                <a:ea typeface="Droid Sans Mono" panose="020B0609030804020204" pitchFamily="49" charset="0"/>
                <a:cs typeface="Droid Sans Mono" panose="020B0609030804020204" pitchFamily="49" charset="0"/>
              </a:rPr>
              <a:t>first] </a:t>
            </a:r>
            <a:r>
              <a:rPr lang="en-US" sz="2400" smtClean="0">
                <a:latin typeface="Droid Sans Mono" panose="020B0609030804020204" pitchFamily="49" charset="0"/>
                <a:ea typeface="Droid Sans Mono" panose="020B0609030804020204" pitchFamily="49" charset="0"/>
                <a:cs typeface="Droid Sans Mono" panose="020B0609030804020204" pitchFamily="49" charset="0"/>
              </a:rPr>
              <a:t>++ process2 bigger</a:t>
            </a:r>
          </a:p>
          <a:p>
            <a:endParaRPr lang="en-US" sz="2400" smtClean="0">
              <a:latin typeface="Droid Sans Mono" panose="020B0609030804020204" pitchFamily="49" charset="0"/>
              <a:ea typeface="Droid Sans Mono" panose="020B0609030804020204" pitchFamily="49" charset="0"/>
              <a:cs typeface="Droid Sans Mono" panose="020B0609030804020204" pitchFamily="49" charset="0"/>
            </a:endParaRPr>
          </a:p>
          <a:p>
            <a:r>
              <a:rPr lang="de-DE" sz="2400">
                <a:latin typeface="Droid Sans Mono" panose="020B0609030804020204" pitchFamily="49" charset="0"/>
                <a:ea typeface="Droid Sans Mono" panose="020B0609030804020204" pitchFamily="49" charset="0"/>
                <a:cs typeface="Droid Sans Mono" panose="020B0609030804020204" pitchFamily="49" charset="0"/>
              </a:rPr>
              <a:t>	</a:t>
            </a:r>
            <a:endParaRPr lang="de-DE" sz="2400" smtClean="0">
              <a:latin typeface="Droid Sans Mono" panose="020B0609030804020204" pitchFamily="49" charset="0"/>
              <a:ea typeface="Droid Sans Mono" panose="020B0609030804020204" pitchFamily="49" charset="0"/>
              <a:cs typeface="Droid Sans Mono" panose="020B0609030804020204" pitchFamily="49" charset="0"/>
            </a:endParaRPr>
          </a:p>
          <a:p>
            <a:r>
              <a:rPr lang="de-DE" sz="2400">
                <a:latin typeface="Droid Sans Mono" panose="020B0609030804020204" pitchFamily="49" charset="0"/>
                <a:ea typeface="Droid Sans Mono" panose="020B0609030804020204" pitchFamily="49" charset="0"/>
                <a:cs typeface="Droid Sans Mono" panose="020B0609030804020204" pitchFamily="49" charset="0"/>
              </a:rPr>
              <a:t>	</a:t>
            </a:r>
            <a:endParaRPr lang="de-DE" sz="2400" smtClean="0">
              <a:latin typeface="Droid Sans Mono" panose="020B0609030804020204" pitchFamily="49" charset="0"/>
              <a:ea typeface="Droid Sans Mono" panose="020B0609030804020204" pitchFamily="49" charset="0"/>
              <a:cs typeface="Droid Sans Mono" panose="020B0609030804020204" pitchFamily="49" charset="0"/>
            </a:endParaRPr>
          </a:p>
          <a:p>
            <a:endParaRPr lang="de-DE" sz="2400">
              <a:latin typeface="Droid Sans Mono" panose="020B0609030804020204" pitchFamily="49" charset="0"/>
              <a:ea typeface="Droid Sans Mono" panose="020B0609030804020204" pitchFamily="49" charset="0"/>
              <a:cs typeface="Droid Sans Mono" panose="020B0609030804020204" pitchFamily="49" charset="0"/>
            </a:endParaRPr>
          </a:p>
          <a:p>
            <a:r>
              <a:rPr lang="de-DE" sz="2400" smtClean="0">
                <a:latin typeface="Droid Sans Mono" panose="020B0609030804020204" pitchFamily="49" charset="0"/>
                <a:ea typeface="Droid Sans Mono" panose="020B0609030804020204" pitchFamily="49" charset="0"/>
                <a:cs typeface="Droid Sans Mono" panose="020B0609030804020204" pitchFamily="49" charset="0"/>
              </a:rPr>
              <a:t>	</a:t>
            </a:r>
          </a:p>
          <a:p>
            <a:endParaRPr lang="de-DE" sz="2400">
              <a:latin typeface="Droid Sans Mono" panose="020B0609030804020204" pitchFamily="49" charset="0"/>
              <a:ea typeface="Droid Sans Mono" panose="020B0609030804020204" pitchFamily="49" charset="0"/>
              <a:cs typeface="Droid Sans Mono" panose="020B0609030804020204" pitchFamily="49" charset="0"/>
            </a:endParaRPr>
          </a:p>
          <a:p>
            <a:r>
              <a:rPr lang="de-DE" sz="2400" smtClean="0">
                <a:latin typeface="Droid Sans Mono" panose="020B0609030804020204" pitchFamily="49" charset="0"/>
                <a:ea typeface="Droid Sans Mono" panose="020B0609030804020204" pitchFamily="49" charset="0"/>
                <a:cs typeface="Droid Sans Mono" panose="020B0609030804020204" pitchFamily="49" charset="0"/>
              </a:rPr>
              <a:t>	</a:t>
            </a:r>
          </a:p>
          <a:p>
            <a:r>
              <a:rPr lang="de-DE" sz="2400">
                <a:latin typeface="Droid Sans Mono" panose="020B0609030804020204" pitchFamily="49" charset="0"/>
                <a:ea typeface="Droid Sans Mono" panose="020B0609030804020204" pitchFamily="49" charset="0"/>
                <a:cs typeface="Droid Sans Mono" panose="020B0609030804020204" pitchFamily="49" charset="0"/>
              </a:rPr>
              <a:t>	</a:t>
            </a:r>
            <a:r>
              <a:rPr lang="de-DE" sz="2400" smtClean="0">
                <a:latin typeface="Droid Sans Mono" panose="020B0609030804020204" pitchFamily="49" charset="0"/>
                <a:ea typeface="Droid Sans Mono" panose="020B0609030804020204" pitchFamily="49" charset="0"/>
                <a:cs typeface="Droid Sans Mono" panose="020B0609030804020204" pitchFamily="49" charset="0"/>
              </a:rPr>
              <a:t>where</a:t>
            </a:r>
          </a:p>
          <a:p>
            <a:endParaRPr lang="en-US" sz="2400" smtClean="0">
              <a:latin typeface="Droid Sans Mono" panose="020B0609030804020204" pitchFamily="49" charset="0"/>
              <a:ea typeface="Droid Sans Mono" panose="020B0609030804020204" pitchFamily="49" charset="0"/>
              <a:cs typeface="Droid Sans Mono" panose="020B0609030804020204" pitchFamily="49" charset="0"/>
            </a:endParaRPr>
          </a:p>
          <a:p>
            <a:r>
              <a:rPr lang="en-US" sz="2400" smtClean="0">
                <a:latin typeface="Droid Sans Mono" panose="020B0609030804020204" pitchFamily="49" charset="0"/>
                <a:ea typeface="Droid Sans Mono" panose="020B0609030804020204" pitchFamily="49" charset="0"/>
                <a:cs typeface="Droid Sans Mono" panose="020B0609030804020204" pitchFamily="49" charset="0"/>
              </a:rPr>
              <a:t>	smaller </a:t>
            </a:r>
            <a:r>
              <a:rPr lang="en-US" sz="2400">
                <a:latin typeface="Droid Sans Mono" panose="020B0609030804020204" pitchFamily="49" charset="0"/>
                <a:ea typeface="Droid Sans Mono" panose="020B0609030804020204" pitchFamily="49" charset="0"/>
                <a:cs typeface="Droid Sans Mono" panose="020B0609030804020204" pitchFamily="49" charset="0"/>
              </a:rPr>
              <a:t>= filter (&lt;= first) </a:t>
            </a:r>
            <a:r>
              <a:rPr lang="en-US" sz="2400" smtClean="0">
                <a:latin typeface="Droid Sans Mono" panose="020B0609030804020204" pitchFamily="49" charset="0"/>
                <a:ea typeface="Droid Sans Mono" panose="020B0609030804020204" pitchFamily="49" charset="0"/>
                <a:cs typeface="Droid Sans Mono" panose="020B0609030804020204" pitchFamily="49" charset="0"/>
              </a:rPr>
              <a:t>rest</a:t>
            </a:r>
          </a:p>
          <a:p>
            <a:r>
              <a:rPr lang="en-US" sz="2400">
                <a:latin typeface="Droid Sans Mono" panose="020B0609030804020204" pitchFamily="49" charset="0"/>
                <a:ea typeface="Droid Sans Mono" panose="020B0609030804020204" pitchFamily="49" charset="0"/>
                <a:cs typeface="Droid Sans Mono" panose="020B0609030804020204" pitchFamily="49" charset="0"/>
              </a:rPr>
              <a:t>	</a:t>
            </a:r>
            <a:r>
              <a:rPr lang="en-US" sz="2400" smtClean="0">
                <a:latin typeface="Droid Sans Mono" panose="020B0609030804020204" pitchFamily="49" charset="0"/>
                <a:ea typeface="Droid Sans Mono" panose="020B0609030804020204" pitchFamily="49" charset="0"/>
                <a:cs typeface="Droid Sans Mono" panose="020B0609030804020204" pitchFamily="49" charset="0"/>
              </a:rPr>
              <a:t>bigger  = </a:t>
            </a:r>
            <a:r>
              <a:rPr lang="en-US" sz="2400">
                <a:latin typeface="Droid Sans Mono" panose="020B0609030804020204" pitchFamily="49" charset="0"/>
                <a:ea typeface="Droid Sans Mono" panose="020B0609030804020204" pitchFamily="49" charset="0"/>
                <a:cs typeface="Droid Sans Mono" panose="020B0609030804020204" pitchFamily="49" charset="0"/>
              </a:rPr>
              <a:t>filter (&gt;  first) </a:t>
            </a:r>
            <a:r>
              <a:rPr lang="en-US" sz="2400" smtClean="0">
                <a:latin typeface="Droid Sans Mono" panose="020B0609030804020204" pitchFamily="49" charset="0"/>
                <a:ea typeface="Droid Sans Mono" panose="020B0609030804020204" pitchFamily="49" charset="0"/>
                <a:cs typeface="Droid Sans Mono" panose="020B0609030804020204" pitchFamily="49" charset="0"/>
              </a:rPr>
              <a:t>rest</a:t>
            </a:r>
            <a:endParaRPr lang="en-US" sz="2400">
              <a:latin typeface="Droid Sans Mono" panose="020B0609030804020204" pitchFamily="49" charset="0"/>
              <a:ea typeface="Droid Sans Mono" panose="020B0609030804020204" pitchFamily="49" charset="0"/>
              <a:cs typeface="Droid Sans Mono" panose="020B0609030804020204" pitchFamily="49" charset="0"/>
            </a:endParaRPr>
          </a:p>
          <a:p>
            <a:r>
              <a:rPr lang="en-US" sz="2400">
                <a:latin typeface="Droid Sans Mono" panose="020B0609030804020204" pitchFamily="49" charset="0"/>
                <a:ea typeface="Droid Sans Mono" panose="020B0609030804020204" pitchFamily="49" charset="0"/>
                <a:cs typeface="Droid Sans Mono" panose="020B0609030804020204" pitchFamily="49" charset="0"/>
              </a:rPr>
              <a:t>	</a:t>
            </a:r>
            <a:endParaRPr lang="de-DE" sz="2400">
              <a:latin typeface="Droid Sans Mono" panose="020B0609030804020204" pitchFamily="49" charset="0"/>
              <a:ea typeface="Droid Sans Mono" panose="020B0609030804020204" pitchFamily="49" charset="0"/>
              <a:cs typeface="Droid Sans Mono" panose="020B0609030804020204" pitchFamily="49" charset="0"/>
            </a:endParaRPr>
          </a:p>
        </p:txBody>
      </p:sp>
      <p:sp>
        <p:nvSpPr>
          <p:cNvPr id="13" name="Textfeld 12"/>
          <p:cNvSpPr txBox="1"/>
          <p:nvPr/>
        </p:nvSpPr>
        <p:spPr>
          <a:xfrm>
            <a:off x="5126848" y="6316821"/>
            <a:ext cx="2086128" cy="584775"/>
          </a:xfrm>
          <a:prstGeom prst="rect">
            <a:avLst/>
          </a:prstGeom>
          <a:noFill/>
        </p:spPr>
        <p:txBody>
          <a:bodyPr wrap="square" rtlCol="0">
            <a:spAutoFit/>
          </a:bodyPr>
          <a:lstStyle/>
          <a:p>
            <a:r>
              <a:rPr lang="de-DE" sz="3200" smtClean="0">
                <a:solidFill>
                  <a:srgbClr val="559B7A"/>
                </a:solidFill>
              </a:rPr>
              <a:t>sorted</a:t>
            </a:r>
            <a:endParaRPr lang="en-US" sz="3200">
              <a:solidFill>
                <a:srgbClr val="559B7A"/>
              </a:solidFill>
            </a:endParaRPr>
          </a:p>
        </p:txBody>
      </p:sp>
      <p:sp>
        <p:nvSpPr>
          <p:cNvPr id="12" name="Geschweifte Klammer links 11"/>
          <p:cNvSpPr/>
          <p:nvPr/>
        </p:nvSpPr>
        <p:spPr>
          <a:xfrm rot="16200000">
            <a:off x="5575555" y="1520389"/>
            <a:ext cx="325786" cy="9366741"/>
          </a:xfrm>
          <a:prstGeom prst="leftBrace">
            <a:avLst>
              <a:gd name="adj1" fmla="val 51514"/>
              <a:gd name="adj2" fmla="val 50501"/>
            </a:avLst>
          </a:prstGeom>
          <a:ln w="50800">
            <a:solidFill>
              <a:srgbClr val="559B7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218" name="Titel 1"/>
          <p:cNvSpPr>
            <a:spLocks noGrp="1"/>
          </p:cNvSpPr>
          <p:nvPr>
            <p:ph type="title"/>
          </p:nvPr>
        </p:nvSpPr>
        <p:spPr bwMode="auto">
          <a:xfrm>
            <a:off x="442913" y="93663"/>
            <a:ext cx="10742612" cy="939800"/>
          </a:xfrm>
          <a:noFill/>
          <a:ln>
            <a:miter lim="800000"/>
            <a:headEnd/>
            <a:tailEnd/>
          </a:ln>
        </p:spPr>
        <p:txBody>
          <a:bodyPr vert="horz" wrap="square" numCol="1" anchor="t" anchorCtr="0" compatLnSpc="1">
            <a:prstTxWarp prst="textNoShape">
              <a:avLst/>
            </a:prstTxWarp>
          </a:bodyPr>
          <a:lstStyle/>
          <a:p>
            <a:r>
              <a:rPr lang="en-US" smtClean="0"/>
              <a:t>How to prove it?</a:t>
            </a:r>
          </a:p>
        </p:txBody>
      </p:sp>
      <p:sp>
        <p:nvSpPr>
          <p:cNvPr id="15" name="Textfeld 14"/>
          <p:cNvSpPr txBox="1"/>
          <p:nvPr/>
        </p:nvSpPr>
        <p:spPr>
          <a:xfrm rot="5400000">
            <a:off x="5257242" y="4960149"/>
            <a:ext cx="1113952" cy="1323439"/>
          </a:xfrm>
          <a:prstGeom prst="rect">
            <a:avLst/>
          </a:prstGeom>
          <a:noFill/>
        </p:spPr>
        <p:txBody>
          <a:bodyPr wrap="square" rtlCol="0">
            <a:spAutoFit/>
          </a:bodyPr>
          <a:lstStyle/>
          <a:p>
            <a:r>
              <a:rPr lang="en-US" sz="8000"/>
              <a:t>⇒</a:t>
            </a:r>
          </a:p>
        </p:txBody>
      </p:sp>
      <p:cxnSp>
        <p:nvCxnSpPr>
          <p:cNvPr id="17" name="Gerade Verbindung mit Pfeil 16"/>
          <p:cNvCxnSpPr/>
          <p:nvPr/>
        </p:nvCxnSpPr>
        <p:spPr>
          <a:xfrm flipH="1" flipV="1">
            <a:off x="4621655" y="4949156"/>
            <a:ext cx="317916" cy="2752906"/>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Gerade Verbindung mit Pfeil 19"/>
          <p:cNvCxnSpPr/>
          <p:nvPr/>
        </p:nvCxnSpPr>
        <p:spPr>
          <a:xfrm flipV="1">
            <a:off x="4970926" y="4949156"/>
            <a:ext cx="1712761" cy="3181688"/>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5146954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5"/>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2"/>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2" grpId="0" animBg="1"/>
      <p:bldP spid="3" grpId="0"/>
      <p:bldP spid="8" grpId="0"/>
      <p:bldP spid="9" grpId="0"/>
      <p:bldP spid="11" grpId="0"/>
      <p:bldP spid="10" grpId="0"/>
      <p:bldP spid="4" grpId="0" animBg="1"/>
      <p:bldP spid="13" grpId="0"/>
      <p:bldP spid="12" grpId="0" animBg="1"/>
      <p:bldP spid="1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smtClean="0"/>
              <a:t>Psychological Obstacles</a:t>
            </a:r>
            <a:endParaRPr lang="en-GB" dirty="0"/>
          </a:p>
        </p:txBody>
      </p:sp>
      <p:sp>
        <p:nvSpPr>
          <p:cNvPr id="3" name="Inhaltsplatzhalter 2"/>
          <p:cNvSpPr>
            <a:spLocks noGrp="1"/>
          </p:cNvSpPr>
          <p:nvPr>
            <p:ph idx="1"/>
          </p:nvPr>
        </p:nvSpPr>
        <p:spPr>
          <a:xfrm>
            <a:off x="850667" y="6331592"/>
            <a:ext cx="10743456" cy="1851116"/>
          </a:xfrm>
          <a:ln>
            <a:noFill/>
          </a:ln>
        </p:spPr>
        <p:txBody>
          <a:bodyPr/>
          <a:lstStyle/>
          <a:p>
            <a:pPr marL="0" indent="0">
              <a:buNone/>
            </a:pPr>
            <a:r>
              <a:rPr lang="en-GB" smtClean="0"/>
              <a:t/>
            </a:r>
            <a:br>
              <a:rPr lang="en-GB" smtClean="0"/>
            </a:br>
            <a:r>
              <a:rPr lang="en-US" sz="2400" smtClean="0">
                <a:latin typeface="Eurostile" panose="020B0504020202050204" pitchFamily="34" charset="0"/>
                <a:cs typeface="Courier New" panose="02070309020205020404" pitchFamily="49" charset="0"/>
              </a:rPr>
              <a:t>“</a:t>
            </a:r>
            <a:r>
              <a:rPr lang="en-US" sz="2400" b="0" smtClean="0">
                <a:latin typeface="Eurostile" panose="020B0504020202050204" pitchFamily="34" charset="0"/>
              </a:rPr>
              <a:t>Any </a:t>
            </a:r>
            <a:r>
              <a:rPr lang="en-US" sz="2400" b="0">
                <a:latin typeface="Eurostile" panose="020B0504020202050204" pitchFamily="34" charset="0"/>
              </a:rPr>
              <a:t>sufficiently </a:t>
            </a:r>
            <a:r>
              <a:rPr lang="en-US" sz="2400" b="0" smtClean="0">
                <a:latin typeface="Eurostile" panose="020B0504020202050204" pitchFamily="34" charset="0"/>
              </a:rPr>
              <a:t>advanced technology is </a:t>
            </a:r>
            <a:r>
              <a:rPr lang="en-US" sz="2400" b="0">
                <a:latin typeface="Eurostile" panose="020B0504020202050204" pitchFamily="34" charset="0"/>
              </a:rPr>
              <a:t>indistinguishable </a:t>
            </a:r>
            <a:r>
              <a:rPr lang="en-US" sz="2400" b="0" smtClean="0">
                <a:latin typeface="Eurostile" panose="020B0504020202050204" pitchFamily="34" charset="0"/>
              </a:rPr>
              <a:t>from magic.”</a:t>
            </a:r>
          </a:p>
          <a:p>
            <a:pPr marL="0" indent="0" algn="r">
              <a:buNone/>
            </a:pPr>
            <a:r>
              <a:rPr lang="de-DE" sz="2400" b="0" i="1" smtClean="0">
                <a:latin typeface="Eurostile" panose="020B0504020202050204" pitchFamily="34" charset="0"/>
              </a:rPr>
              <a:t>Arthur C. Clarke‘s third law</a:t>
            </a:r>
            <a:endParaRPr lang="en-GB" sz="2400" b="0" i="1">
              <a:latin typeface="Eurostile" panose="020B0504020202050204" pitchFamily="34" charset="0"/>
            </a:endParaRPr>
          </a:p>
        </p:txBody>
      </p:sp>
      <p:sp>
        <p:nvSpPr>
          <p:cNvPr id="4" name="Textfeld 3"/>
          <p:cNvSpPr txBox="1"/>
          <p:nvPr/>
        </p:nvSpPr>
        <p:spPr>
          <a:xfrm>
            <a:off x="850667" y="1502246"/>
            <a:ext cx="10547798" cy="3970318"/>
          </a:xfrm>
          <a:prstGeom prst="rect">
            <a:avLst/>
          </a:prstGeom>
          <a:noFill/>
        </p:spPr>
        <p:txBody>
          <a:bodyPr wrap="square" rtlCol="0">
            <a:spAutoFit/>
          </a:bodyPr>
          <a:lstStyle/>
          <a:p>
            <a:r>
              <a:rPr lang="en-US" sz="2400" i="1" smtClean="0"/>
              <a:t>“As </a:t>
            </a:r>
            <a:r>
              <a:rPr lang="en-US" sz="2400" i="1"/>
              <a:t>long as our hypothetical Blub programmer is looking down the power continuum, he knows he's looking down. Languages less powerful than Blub are obviously less powerful, because they're missing some feature he's used to. But when our hypothetical Blub programmer looks in the other direction, up the power continuum, he doesn't realize he's looking up. What he sees are merely weird languages. He probably considers them about equivalent in power to Blub, but with all this other hairy stuff thrown in as well. Blub is good enough for him, because he thinks in Blub</a:t>
            </a:r>
            <a:r>
              <a:rPr lang="en-US" sz="2400" i="1" smtClean="0"/>
              <a:t>.”</a:t>
            </a:r>
          </a:p>
          <a:p>
            <a:endParaRPr lang="en-US" sz="2400" i="1" smtClean="0"/>
          </a:p>
          <a:p>
            <a:pPr algn="r"/>
            <a:r>
              <a:rPr lang="en-US" smtClean="0">
                <a:latin typeface="Arial" panose="020B0604020202020204" pitchFamily="34" charset="0"/>
                <a:cs typeface="Arial" panose="020B0604020202020204" pitchFamily="34" charset="0"/>
              </a:rPr>
              <a:t>From the essay “Beating the Averages” by Paul Graham</a:t>
            </a:r>
          </a:p>
          <a:p>
            <a:pPr algn="r"/>
            <a:r>
              <a:rPr lang="en-US" smtClean="0">
                <a:latin typeface="Arial" panose="020B0604020202020204" pitchFamily="34" charset="0"/>
                <a:cs typeface="Arial" panose="020B0604020202020204" pitchFamily="34" charset="0"/>
              </a:rPr>
              <a:t>(Startup Millionaire, co-Founder of YCombinator)</a:t>
            </a:r>
            <a:endParaRPr lang="de-DE" smtClean="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710235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smtClean="0"/>
              <a:t>Motivation</a:t>
            </a:r>
            <a:endParaRPr lang="en-GB" dirty="0"/>
          </a:p>
        </p:txBody>
      </p:sp>
      <p:sp>
        <p:nvSpPr>
          <p:cNvPr id="3" name="Inhaltsplatzhalter 2"/>
          <p:cNvSpPr>
            <a:spLocks noGrp="1"/>
          </p:cNvSpPr>
          <p:nvPr>
            <p:ph idx="1"/>
          </p:nvPr>
        </p:nvSpPr>
        <p:spPr>
          <a:ln>
            <a:noFill/>
          </a:ln>
        </p:spPr>
        <p:txBody>
          <a:bodyPr/>
          <a:lstStyle/>
          <a:p>
            <a:pPr marL="0" indent="0">
              <a:buNone/>
            </a:pPr>
            <a:r>
              <a:rPr lang="en-GB" i="1" smtClean="0"/>
              <a:t>Why and when to switch to Haskell:</a:t>
            </a:r>
          </a:p>
          <a:p>
            <a:r>
              <a:rPr lang="en-GB" smtClean="0"/>
              <a:t>Medium to high level problem</a:t>
            </a:r>
          </a:p>
          <a:p>
            <a:r>
              <a:rPr lang="en-GB" smtClean="0"/>
              <a:t>Wish for rapid prototyping</a:t>
            </a:r>
          </a:p>
          <a:p>
            <a:r>
              <a:rPr lang="en-GB" smtClean="0"/>
              <a:t>High quality software</a:t>
            </a:r>
          </a:p>
          <a:p>
            <a:pPr marL="0" indent="0">
              <a:buNone/>
            </a:pPr>
            <a:endParaRPr lang="en-GB"/>
          </a:p>
          <a:p>
            <a:pPr marL="0" indent="0">
              <a:buNone/>
            </a:pPr>
            <a:r>
              <a:rPr lang="en-GB" i="1" smtClean="0"/>
              <a:t>When not to switch:</a:t>
            </a:r>
          </a:p>
          <a:p>
            <a:r>
              <a:rPr lang="en-GB" smtClean="0"/>
              <a:t>Really low </a:t>
            </a:r>
            <a:r>
              <a:rPr lang="en-GB" smtClean="0"/>
              <a:t>level problem</a:t>
            </a:r>
          </a:p>
          <a:p>
            <a:r>
              <a:rPr lang="en-GB" smtClean="0"/>
              <a:t>real-time system requirements</a:t>
            </a:r>
          </a:p>
          <a:p>
            <a:pPr marL="0" indent="0">
              <a:buNone/>
            </a:pPr>
            <a:endParaRPr lang="en-GB" sz="2400" b="0">
              <a:latin typeface="Eurostile" panose="020B0504020202050204" pitchFamily="34" charset="0"/>
            </a:endParaRPr>
          </a:p>
        </p:txBody>
      </p:sp>
    </p:spTree>
    <p:extLst>
      <p:ext uri="{BB962C8B-B14F-4D97-AF65-F5344CB8AC3E}">
        <p14:creationId xmlns:p14="http://schemas.microsoft.com/office/powerpoint/2010/main" val="3664909710"/>
      </p:ext>
    </p:extLst>
  </p:cSld>
  <p:clrMapOvr>
    <a:masterClrMapping/>
  </p:clrMapOvr>
  <p:timing>
    <p:tnLst>
      <p:par>
        <p:cTn id="1" dur="indefinite" restart="never" nodeType="tmRoot"/>
      </p:par>
    </p:tnLst>
  </p:timing>
</p:sld>
</file>

<file path=ppt/theme/theme1.xml><?xml version="1.0" encoding="utf-8"?>
<a:theme xmlns:a="http://schemas.openxmlformats.org/drawingml/2006/main" name="template">
  <a:themeElements>
    <a:clrScheme name="Validas">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Präsentation2003-hel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Präsentation2003-hel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Präsentation2003-hel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Präsentation2003-hel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Präsentation2003-hel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Präsentation2003-hel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Präsentation2003-hel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Präsentation2003-hel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Präsentation2003-hel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Präsentation2003-hel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Präsentation2003-hel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Präsentation2003-hel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Larissa-Design">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1471</Words>
  <Application>Microsoft Office PowerPoint</Application>
  <PresentationFormat>Benutzerdefiniert</PresentationFormat>
  <Paragraphs>439</Paragraphs>
  <Slides>45</Slides>
  <Notes>23</Notes>
  <HiddenSlides>0</HiddenSlides>
  <MMClips>0</MMClips>
  <ScaleCrop>false</ScaleCrop>
  <HeadingPairs>
    <vt:vector size="6" baseType="variant">
      <vt:variant>
        <vt:lpstr>Verwendete Schriftarten</vt:lpstr>
      </vt:variant>
      <vt:variant>
        <vt:i4>11</vt:i4>
      </vt:variant>
      <vt:variant>
        <vt:lpstr>Design</vt:lpstr>
      </vt:variant>
      <vt:variant>
        <vt:i4>1</vt:i4>
      </vt:variant>
      <vt:variant>
        <vt:lpstr>Folientitel</vt:lpstr>
      </vt:variant>
      <vt:variant>
        <vt:i4>45</vt:i4>
      </vt:variant>
    </vt:vector>
  </HeadingPairs>
  <TitlesOfParts>
    <vt:vector size="57" baseType="lpstr">
      <vt:lpstr>Arial</vt:lpstr>
      <vt:lpstr>Droid Sans Mono Chess ASCII</vt:lpstr>
      <vt:lpstr>Arial Black</vt:lpstr>
      <vt:lpstr>Eurostile</vt:lpstr>
      <vt:lpstr>Droid Sans Mono</vt:lpstr>
      <vt:lpstr>Calibri</vt:lpstr>
      <vt:lpstr>Gill Sans</vt:lpstr>
      <vt:lpstr>Wingdings 3</vt:lpstr>
      <vt:lpstr>Courier New</vt:lpstr>
      <vt:lpstr>Lucida Grande</vt:lpstr>
      <vt:lpstr>Bradley Hand ITC</vt:lpstr>
      <vt:lpstr>template</vt:lpstr>
      <vt:lpstr>Towards Functional Paradigm</vt:lpstr>
      <vt:lpstr>Contents TODO!</vt:lpstr>
      <vt:lpstr>The Level Continuum</vt:lpstr>
      <vt:lpstr>Example: What does process do?</vt:lpstr>
      <vt:lpstr>Example2: What does process2 do?</vt:lpstr>
      <vt:lpstr>How to prove it?</vt:lpstr>
      <vt:lpstr>How to prove it?</vt:lpstr>
      <vt:lpstr>Psychological Obstacles</vt:lpstr>
      <vt:lpstr>Motivation</vt:lpstr>
      <vt:lpstr>When not to use Haskell</vt:lpstr>
      <vt:lpstr>What to expect</vt:lpstr>
      <vt:lpstr>The NSWC Experiment in 1993</vt:lpstr>
      <vt:lpstr>NSWC Prototyping Results</vt:lpstr>
      <vt:lpstr>What is “Functional Paradigm”?</vt:lpstr>
      <vt:lpstr>Recursion</vt:lpstr>
      <vt:lpstr>From modernescpp.com</vt:lpstr>
      <vt:lpstr>Purely Functional = No Side Effects</vt:lpstr>
      <vt:lpstr>Strong Types</vt:lpstr>
      <vt:lpstr>Strong Types For Admins</vt:lpstr>
      <vt:lpstr>Null References</vt:lpstr>
      <vt:lpstr>Null Pointer Constructor</vt:lpstr>
      <vt:lpstr>No Null Pointer, No Cry!</vt:lpstr>
      <vt:lpstr>List Comprehension</vt:lpstr>
      <vt:lpstr>Lazy Evaluation: Only if needed!</vt:lpstr>
      <vt:lpstr>No (i.e. Automatic) Memory Management</vt:lpstr>
      <vt:lpstr>Functions are First Class</vt:lpstr>
      <vt:lpstr>DSLs for free!</vt:lpstr>
      <vt:lpstr>DSLs for free!</vt:lpstr>
      <vt:lpstr>Let’s get concrete now!</vt:lpstr>
      <vt:lpstr>Haskell Brooks Curry</vt:lpstr>
      <vt:lpstr>https://vole.wtf/coder-serial-killer-quiz/</vt:lpstr>
      <vt:lpstr>Glasgow Haskell Compiler (GHC)</vt:lpstr>
      <vt:lpstr>Compiler vs. Interactive</vt:lpstr>
      <vt:lpstr>Example: Chess in 200 Lines</vt:lpstr>
      <vt:lpstr>The Board and Positions</vt:lpstr>
      <vt:lpstr>Coordinates</vt:lpstr>
      <vt:lpstr>A Move</vt:lpstr>
      <vt:lpstr>Potential Moves</vt:lpstr>
      <vt:lpstr>Position Rating</vt:lpstr>
      <vt:lpstr>Searching Brute Force Minimax</vt:lpstr>
      <vt:lpstr>Exercises</vt:lpstr>
      <vt:lpstr>Exercise: Mergesort</vt:lpstr>
      <vt:lpstr>Exercise: Function Attic</vt:lpstr>
      <vt:lpstr>Industrial Strength</vt:lpstr>
      <vt:lpstr>putStrLn „Thank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Werkzeugkettenanalyse</dc:title>
  <dc:subject>ISO26262</dc:subject>
  <dc:creator>Validas AG</dc:creator>
  <cp:lastModifiedBy>3t</cp:lastModifiedBy>
  <cp:revision>1016</cp:revision>
  <cp:lastPrinted>2018-01-19T07:40:56Z</cp:lastPrinted>
  <dcterms:created xsi:type="dcterms:W3CDTF">2009-12-04T13:21:58Z</dcterms:created>
  <dcterms:modified xsi:type="dcterms:W3CDTF">2020-02-26T09:57:49Z</dcterms:modified>
</cp:coreProperties>
</file>